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7" r:id="rId4"/>
    <p:sldId id="269" r:id="rId5"/>
    <p:sldId id="265" r:id="rId6"/>
    <p:sldId id="266" r:id="rId7"/>
    <p:sldId id="270" r:id="rId8"/>
    <p:sldId id="263" r:id="rId9"/>
    <p:sldId id="258" r:id="rId10"/>
    <p:sldId id="259" r:id="rId11"/>
    <p:sldId id="260" r:id="rId12"/>
    <p:sldId id="261" r:id="rId13"/>
    <p:sldId id="271" r:id="rId14"/>
    <p:sldId id="26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62"/>
    <p:restoredTop sz="81079"/>
  </p:normalViewPr>
  <p:slideViewPr>
    <p:cSldViewPr snapToGrid="0" snapToObjects="1">
      <p:cViewPr varScale="1">
        <p:scale>
          <a:sx n="67" d="100"/>
          <a:sy n="67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8FE7ED-B001-4279-B99A-5903BFB83F88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B8CB44-1AE9-448D-A9A2-E63EF16452E0}">
      <dgm:prSet custT="1"/>
      <dgm:spPr/>
      <dgm:t>
        <a:bodyPr/>
        <a:lstStyle/>
        <a:p>
          <a:r>
            <a:rPr lang="en-US" sz="1800" dirty="0"/>
            <a:t>Identify and extract</a:t>
          </a:r>
        </a:p>
      </dgm:t>
    </dgm:pt>
    <dgm:pt modelId="{200C5AD5-8FFB-4834-9079-CAF420413D09}" type="parTrans" cxnId="{EDD8D103-8E3F-4D4D-8B1C-81195837F5DF}">
      <dgm:prSet/>
      <dgm:spPr/>
      <dgm:t>
        <a:bodyPr/>
        <a:lstStyle/>
        <a:p>
          <a:endParaRPr lang="en-US" sz="1800"/>
        </a:p>
      </dgm:t>
    </dgm:pt>
    <dgm:pt modelId="{8FC75253-919A-410F-948B-6C53C66011AB}" type="sibTrans" cxnId="{EDD8D103-8E3F-4D4D-8B1C-81195837F5DF}">
      <dgm:prSet/>
      <dgm:spPr/>
      <dgm:t>
        <a:bodyPr/>
        <a:lstStyle/>
        <a:p>
          <a:endParaRPr lang="en-US" sz="1800"/>
        </a:p>
      </dgm:t>
    </dgm:pt>
    <dgm:pt modelId="{4FE66D47-C78E-4E0C-8B64-9E727E84A7AF}">
      <dgm:prSet custT="1"/>
      <dgm:spPr/>
      <dgm:t>
        <a:bodyPr/>
        <a:lstStyle/>
        <a:p>
          <a:r>
            <a:rPr lang="en-US" sz="1800" b="1" dirty="0"/>
            <a:t>Identify and extract gDNA from jac plant</a:t>
          </a:r>
        </a:p>
      </dgm:t>
    </dgm:pt>
    <dgm:pt modelId="{2E2B02E2-4397-486F-A58D-8118B7470D3E}" type="parTrans" cxnId="{9CCC4254-418C-450A-8249-0CA60443EA01}">
      <dgm:prSet/>
      <dgm:spPr/>
      <dgm:t>
        <a:bodyPr/>
        <a:lstStyle/>
        <a:p>
          <a:endParaRPr lang="en-US" sz="1800"/>
        </a:p>
      </dgm:t>
    </dgm:pt>
    <dgm:pt modelId="{C1615358-5736-4EE3-9E3A-DCF92DD10AD2}" type="sibTrans" cxnId="{9CCC4254-418C-450A-8249-0CA60443EA01}">
      <dgm:prSet/>
      <dgm:spPr/>
      <dgm:t>
        <a:bodyPr/>
        <a:lstStyle/>
        <a:p>
          <a:endParaRPr lang="en-US" sz="1800"/>
        </a:p>
      </dgm:t>
    </dgm:pt>
    <dgm:pt modelId="{420E85B6-7B4D-4C19-9401-A1C077FC7B88}">
      <dgm:prSet custT="1"/>
      <dgm:spPr/>
      <dgm:t>
        <a:bodyPr/>
        <a:lstStyle/>
        <a:p>
          <a:r>
            <a:rPr lang="en-US" sz="1800" dirty="0"/>
            <a:t>Amplify</a:t>
          </a:r>
        </a:p>
      </dgm:t>
    </dgm:pt>
    <dgm:pt modelId="{798693E0-E438-4802-88F8-0E6DF7154DDD}" type="parTrans" cxnId="{E6F097B6-00A7-4315-B279-54EEBA2FA110}">
      <dgm:prSet/>
      <dgm:spPr/>
      <dgm:t>
        <a:bodyPr/>
        <a:lstStyle/>
        <a:p>
          <a:endParaRPr lang="en-US" sz="1800"/>
        </a:p>
      </dgm:t>
    </dgm:pt>
    <dgm:pt modelId="{F3486336-E94F-4C19-84FE-6FFCC8309A0D}" type="sibTrans" cxnId="{E6F097B6-00A7-4315-B279-54EEBA2FA110}">
      <dgm:prSet/>
      <dgm:spPr/>
      <dgm:t>
        <a:bodyPr/>
        <a:lstStyle/>
        <a:p>
          <a:endParaRPr lang="en-US" sz="1800"/>
        </a:p>
      </dgm:t>
    </dgm:pt>
    <dgm:pt modelId="{377C5D64-5E98-4B38-85AD-79D03A512CBA}">
      <dgm:prSet custT="1"/>
      <dgm:spPr/>
      <dgm:t>
        <a:bodyPr/>
        <a:lstStyle/>
        <a:p>
          <a:r>
            <a:rPr lang="en-US" sz="1800" dirty="0"/>
            <a:t>Amplify region of GAPC gene using PCR</a:t>
          </a:r>
        </a:p>
      </dgm:t>
    </dgm:pt>
    <dgm:pt modelId="{0F4D9C6F-3D7D-4248-87D8-1BC35C8D5FC4}" type="parTrans" cxnId="{503F250F-5E70-4117-82D9-EC041B0B77E6}">
      <dgm:prSet/>
      <dgm:spPr/>
      <dgm:t>
        <a:bodyPr/>
        <a:lstStyle/>
        <a:p>
          <a:endParaRPr lang="en-US" sz="1800"/>
        </a:p>
      </dgm:t>
    </dgm:pt>
    <dgm:pt modelId="{C09625E4-DA13-4B8A-A554-615387A2E47F}" type="sibTrans" cxnId="{503F250F-5E70-4117-82D9-EC041B0B77E6}">
      <dgm:prSet/>
      <dgm:spPr/>
      <dgm:t>
        <a:bodyPr/>
        <a:lstStyle/>
        <a:p>
          <a:endParaRPr lang="en-US" sz="1800"/>
        </a:p>
      </dgm:t>
    </dgm:pt>
    <dgm:pt modelId="{082B87FB-D9FB-41F7-A0A6-19AAD5B59BE2}">
      <dgm:prSet custT="1"/>
      <dgm:spPr/>
      <dgm:t>
        <a:bodyPr/>
        <a:lstStyle/>
        <a:p>
          <a:r>
            <a:rPr lang="en-US" sz="1800" dirty="0"/>
            <a:t>Assess</a:t>
          </a:r>
        </a:p>
      </dgm:t>
    </dgm:pt>
    <dgm:pt modelId="{9BD99D24-58F3-4E16-BBA4-8EDF525BA826}" type="parTrans" cxnId="{9A9A537E-16F6-4588-BCC0-9132E1E7BE64}">
      <dgm:prSet/>
      <dgm:spPr/>
      <dgm:t>
        <a:bodyPr/>
        <a:lstStyle/>
        <a:p>
          <a:endParaRPr lang="en-US" sz="1800"/>
        </a:p>
      </dgm:t>
    </dgm:pt>
    <dgm:pt modelId="{DA4507C6-DD12-4652-A850-B23D086FCC38}" type="sibTrans" cxnId="{9A9A537E-16F6-4588-BCC0-9132E1E7BE64}">
      <dgm:prSet/>
      <dgm:spPr/>
      <dgm:t>
        <a:bodyPr/>
        <a:lstStyle/>
        <a:p>
          <a:endParaRPr lang="en-US" sz="1800"/>
        </a:p>
      </dgm:t>
    </dgm:pt>
    <dgm:pt modelId="{166E5451-6F64-468C-A258-F3171D98C078}">
      <dgm:prSet custT="1"/>
      <dgm:spPr/>
      <dgm:t>
        <a:bodyPr/>
        <a:lstStyle/>
        <a:p>
          <a:r>
            <a:rPr lang="en-US" sz="1800" dirty="0"/>
            <a:t>Assess the results of PCR </a:t>
          </a:r>
        </a:p>
      </dgm:t>
    </dgm:pt>
    <dgm:pt modelId="{6EA1F592-9087-45B2-9041-EA8C94A7EB4A}" type="parTrans" cxnId="{C57C6D54-84B8-482A-AFC1-B71CA3D6F4BA}">
      <dgm:prSet/>
      <dgm:spPr/>
      <dgm:t>
        <a:bodyPr/>
        <a:lstStyle/>
        <a:p>
          <a:endParaRPr lang="en-US" sz="1800"/>
        </a:p>
      </dgm:t>
    </dgm:pt>
    <dgm:pt modelId="{CD52DAF3-4AEA-46CD-8978-532B606732D6}" type="sibTrans" cxnId="{C57C6D54-84B8-482A-AFC1-B71CA3D6F4BA}">
      <dgm:prSet/>
      <dgm:spPr/>
      <dgm:t>
        <a:bodyPr/>
        <a:lstStyle/>
        <a:p>
          <a:endParaRPr lang="en-US" sz="1800"/>
        </a:p>
      </dgm:t>
    </dgm:pt>
    <dgm:pt modelId="{43317E5B-98D0-48E3-B5A3-645A680E21D8}">
      <dgm:prSet custT="1"/>
      <dgm:spPr/>
      <dgm:t>
        <a:bodyPr/>
        <a:lstStyle/>
        <a:p>
          <a:r>
            <a:rPr lang="en-US" sz="1800" dirty="0"/>
            <a:t>Purify</a:t>
          </a:r>
        </a:p>
      </dgm:t>
    </dgm:pt>
    <dgm:pt modelId="{7F56DC37-87B1-4A68-8D42-DD6A7CC119DD}" type="parTrans" cxnId="{8F7187DC-B889-47A9-B948-52965FFBC4D1}">
      <dgm:prSet/>
      <dgm:spPr/>
      <dgm:t>
        <a:bodyPr/>
        <a:lstStyle/>
        <a:p>
          <a:endParaRPr lang="en-US" sz="1800"/>
        </a:p>
      </dgm:t>
    </dgm:pt>
    <dgm:pt modelId="{C37F275A-731A-433E-A369-0DC1B7F98F1C}" type="sibTrans" cxnId="{8F7187DC-B889-47A9-B948-52965FFBC4D1}">
      <dgm:prSet/>
      <dgm:spPr/>
      <dgm:t>
        <a:bodyPr/>
        <a:lstStyle/>
        <a:p>
          <a:endParaRPr lang="en-US" sz="1800"/>
        </a:p>
      </dgm:t>
    </dgm:pt>
    <dgm:pt modelId="{BC699742-2B0C-4021-869A-FD41E12EEE4B}">
      <dgm:prSet custT="1"/>
      <dgm:spPr/>
      <dgm:t>
        <a:bodyPr/>
        <a:lstStyle/>
        <a:p>
          <a:r>
            <a:rPr lang="en-US" sz="1800" dirty="0"/>
            <a:t>Purify the PCR product </a:t>
          </a:r>
        </a:p>
      </dgm:t>
    </dgm:pt>
    <dgm:pt modelId="{5C58AECA-08A0-4034-9357-327AADB29D58}" type="parTrans" cxnId="{C21D1B16-6123-45AB-BDBB-1AAE63701677}">
      <dgm:prSet/>
      <dgm:spPr/>
      <dgm:t>
        <a:bodyPr/>
        <a:lstStyle/>
        <a:p>
          <a:endParaRPr lang="en-US" sz="1800"/>
        </a:p>
      </dgm:t>
    </dgm:pt>
    <dgm:pt modelId="{E27B8E46-D4DB-4538-AADD-082A9D85E2B0}" type="sibTrans" cxnId="{C21D1B16-6123-45AB-BDBB-1AAE63701677}">
      <dgm:prSet/>
      <dgm:spPr/>
      <dgm:t>
        <a:bodyPr/>
        <a:lstStyle/>
        <a:p>
          <a:endParaRPr lang="en-US" sz="1800"/>
        </a:p>
      </dgm:t>
    </dgm:pt>
    <dgm:pt modelId="{B0F08CA0-16BE-43E9-8725-47BFCBB1C8F6}">
      <dgm:prSet custT="1"/>
      <dgm:spPr/>
      <dgm:t>
        <a:bodyPr/>
        <a:lstStyle/>
        <a:p>
          <a:r>
            <a:rPr lang="en-US" sz="1800" dirty="0"/>
            <a:t>Ligate</a:t>
          </a:r>
        </a:p>
      </dgm:t>
    </dgm:pt>
    <dgm:pt modelId="{FDD924F8-9172-490F-AD49-9767E77068AF}" type="parTrans" cxnId="{1B8425C6-D53A-4385-B24B-D43E1B94934D}">
      <dgm:prSet/>
      <dgm:spPr/>
      <dgm:t>
        <a:bodyPr/>
        <a:lstStyle/>
        <a:p>
          <a:endParaRPr lang="en-US" sz="1800"/>
        </a:p>
      </dgm:t>
    </dgm:pt>
    <dgm:pt modelId="{3BDACC05-0C10-41A6-B21A-AD48EE94C54F}" type="sibTrans" cxnId="{1B8425C6-D53A-4385-B24B-D43E1B94934D}">
      <dgm:prSet/>
      <dgm:spPr/>
      <dgm:t>
        <a:bodyPr/>
        <a:lstStyle/>
        <a:p>
          <a:endParaRPr lang="en-US" sz="1800"/>
        </a:p>
      </dgm:t>
    </dgm:pt>
    <dgm:pt modelId="{504E208F-7F43-481E-90E8-41D2F3B52925}">
      <dgm:prSet custT="1"/>
      <dgm:spPr/>
      <dgm:t>
        <a:bodyPr/>
        <a:lstStyle/>
        <a:p>
          <a:r>
            <a:rPr lang="en-US" sz="1800" dirty="0"/>
            <a:t>Ligate PCR product into plasmid vector </a:t>
          </a:r>
        </a:p>
      </dgm:t>
    </dgm:pt>
    <dgm:pt modelId="{ACD7A0B6-54A8-4D56-83F2-76AE9B8F8F16}" type="parTrans" cxnId="{C3691C4D-569D-48D0-B1AE-565020C33254}">
      <dgm:prSet/>
      <dgm:spPr/>
      <dgm:t>
        <a:bodyPr/>
        <a:lstStyle/>
        <a:p>
          <a:endParaRPr lang="en-US" sz="1800"/>
        </a:p>
      </dgm:t>
    </dgm:pt>
    <dgm:pt modelId="{58B159C4-F10A-42BF-A9DF-4EFF32143833}" type="sibTrans" cxnId="{C3691C4D-569D-48D0-B1AE-565020C33254}">
      <dgm:prSet/>
      <dgm:spPr/>
      <dgm:t>
        <a:bodyPr/>
        <a:lstStyle/>
        <a:p>
          <a:endParaRPr lang="en-US" sz="1800"/>
        </a:p>
      </dgm:t>
    </dgm:pt>
    <dgm:pt modelId="{4FA85171-593C-40EE-986A-68E89AD6C46C}">
      <dgm:prSet custT="1"/>
      <dgm:spPr/>
      <dgm:t>
        <a:bodyPr/>
        <a:lstStyle/>
        <a:p>
          <a:r>
            <a:rPr lang="en-US" sz="1800" dirty="0"/>
            <a:t>Transform</a:t>
          </a:r>
        </a:p>
      </dgm:t>
    </dgm:pt>
    <dgm:pt modelId="{1C190D45-3C48-4477-976F-1D10E3B2F988}" type="parTrans" cxnId="{E6552A31-257A-42BF-A756-9EF604A3622D}">
      <dgm:prSet/>
      <dgm:spPr/>
      <dgm:t>
        <a:bodyPr/>
        <a:lstStyle/>
        <a:p>
          <a:endParaRPr lang="en-US" sz="1800"/>
        </a:p>
      </dgm:t>
    </dgm:pt>
    <dgm:pt modelId="{ABDA2186-7A78-490D-87C1-FE741EEFDA89}" type="sibTrans" cxnId="{E6552A31-257A-42BF-A756-9EF604A3622D}">
      <dgm:prSet/>
      <dgm:spPr/>
      <dgm:t>
        <a:bodyPr/>
        <a:lstStyle/>
        <a:p>
          <a:endParaRPr lang="en-US" sz="1800"/>
        </a:p>
      </dgm:t>
    </dgm:pt>
    <dgm:pt modelId="{69B3A853-2011-4AB9-BBB9-69F7EDD062E2}">
      <dgm:prSet custT="1"/>
      <dgm:spPr/>
      <dgm:t>
        <a:bodyPr/>
        <a:lstStyle/>
        <a:p>
          <a:r>
            <a:rPr lang="en-US" sz="1800" dirty="0"/>
            <a:t>Transform bacteria with the plasmid</a:t>
          </a:r>
        </a:p>
      </dgm:t>
    </dgm:pt>
    <dgm:pt modelId="{4BC845DD-20CF-4585-8AD9-33617504B424}" type="parTrans" cxnId="{B0643E71-927B-42D1-A3F9-99F5F6121253}">
      <dgm:prSet/>
      <dgm:spPr/>
      <dgm:t>
        <a:bodyPr/>
        <a:lstStyle/>
        <a:p>
          <a:endParaRPr lang="en-US" sz="1800"/>
        </a:p>
      </dgm:t>
    </dgm:pt>
    <dgm:pt modelId="{7465A38A-3513-4238-96EB-3AAF5BDF8F1B}" type="sibTrans" cxnId="{B0643E71-927B-42D1-A3F9-99F5F6121253}">
      <dgm:prSet/>
      <dgm:spPr/>
      <dgm:t>
        <a:bodyPr/>
        <a:lstStyle/>
        <a:p>
          <a:endParaRPr lang="en-US" sz="1800"/>
        </a:p>
      </dgm:t>
    </dgm:pt>
    <dgm:pt modelId="{364840E6-556F-4088-9372-42171BD7C3E1}">
      <dgm:prSet custT="1"/>
      <dgm:spPr/>
      <dgm:t>
        <a:bodyPr/>
        <a:lstStyle/>
        <a:p>
          <a:r>
            <a:rPr lang="en-US" sz="1800" dirty="0"/>
            <a:t>Isolate</a:t>
          </a:r>
        </a:p>
      </dgm:t>
    </dgm:pt>
    <dgm:pt modelId="{07897010-0E1B-4FB9-AAA3-58ECAF514BBB}" type="parTrans" cxnId="{8A3CA232-0306-47DC-A8EC-F855721D08AD}">
      <dgm:prSet/>
      <dgm:spPr/>
      <dgm:t>
        <a:bodyPr/>
        <a:lstStyle/>
        <a:p>
          <a:endParaRPr lang="en-US" sz="1800"/>
        </a:p>
      </dgm:t>
    </dgm:pt>
    <dgm:pt modelId="{CC4DC116-F858-40D9-A76E-D5C78154FEE4}" type="sibTrans" cxnId="{8A3CA232-0306-47DC-A8EC-F855721D08AD}">
      <dgm:prSet/>
      <dgm:spPr/>
      <dgm:t>
        <a:bodyPr/>
        <a:lstStyle/>
        <a:p>
          <a:endParaRPr lang="en-US" sz="1800"/>
        </a:p>
      </dgm:t>
    </dgm:pt>
    <dgm:pt modelId="{AEF938C9-AA58-4E18-9075-FD0166F47906}">
      <dgm:prSet custT="1"/>
      <dgm:spPr/>
      <dgm:t>
        <a:bodyPr/>
        <a:lstStyle/>
        <a:p>
          <a:r>
            <a:rPr lang="en-US" sz="1800" dirty="0"/>
            <a:t>Isolate plasmid from the bacteria</a:t>
          </a:r>
        </a:p>
      </dgm:t>
    </dgm:pt>
    <dgm:pt modelId="{C481C4BD-AC12-4AA7-BFAA-68D6BE58A5F5}" type="parTrans" cxnId="{8E5977C7-E1B1-44FA-89EB-6F2C95A92D01}">
      <dgm:prSet/>
      <dgm:spPr/>
      <dgm:t>
        <a:bodyPr/>
        <a:lstStyle/>
        <a:p>
          <a:endParaRPr lang="en-US" sz="1800"/>
        </a:p>
      </dgm:t>
    </dgm:pt>
    <dgm:pt modelId="{2734F8E0-7A18-4226-966E-F5D8D8904011}" type="sibTrans" cxnId="{8E5977C7-E1B1-44FA-89EB-6F2C95A92D01}">
      <dgm:prSet/>
      <dgm:spPr/>
      <dgm:t>
        <a:bodyPr/>
        <a:lstStyle/>
        <a:p>
          <a:endParaRPr lang="en-US" sz="1800"/>
        </a:p>
      </dgm:t>
    </dgm:pt>
    <dgm:pt modelId="{824E81BD-5AD5-4B97-AC23-1B37853DA9D0}">
      <dgm:prSet custT="1"/>
      <dgm:spPr/>
      <dgm:t>
        <a:bodyPr/>
        <a:lstStyle/>
        <a:p>
          <a:r>
            <a:rPr lang="en-US" sz="1800" dirty="0"/>
            <a:t>Sequence</a:t>
          </a:r>
        </a:p>
      </dgm:t>
    </dgm:pt>
    <dgm:pt modelId="{7464BD1D-5E83-4FD5-8FA7-B76ABC5A98B6}" type="parTrans" cxnId="{75CB2075-F9FC-467B-B8E3-A582651E08F2}">
      <dgm:prSet/>
      <dgm:spPr/>
      <dgm:t>
        <a:bodyPr/>
        <a:lstStyle/>
        <a:p>
          <a:endParaRPr lang="en-US" sz="1800"/>
        </a:p>
      </dgm:t>
    </dgm:pt>
    <dgm:pt modelId="{1934D6ED-CC20-4B8C-A558-270840F0E95A}" type="sibTrans" cxnId="{75CB2075-F9FC-467B-B8E3-A582651E08F2}">
      <dgm:prSet/>
      <dgm:spPr/>
      <dgm:t>
        <a:bodyPr/>
        <a:lstStyle/>
        <a:p>
          <a:endParaRPr lang="en-US" sz="1800"/>
        </a:p>
      </dgm:t>
    </dgm:pt>
    <dgm:pt modelId="{99E42F06-B8A0-405B-A0E7-124F933E4826}">
      <dgm:prSet custT="1"/>
      <dgm:spPr/>
      <dgm:t>
        <a:bodyPr/>
        <a:lstStyle/>
        <a:p>
          <a:r>
            <a:rPr lang="en-US" sz="1800" dirty="0"/>
            <a:t>Sequence DNA </a:t>
          </a:r>
        </a:p>
      </dgm:t>
    </dgm:pt>
    <dgm:pt modelId="{317F86E1-19B3-4EF5-AF69-BF4F135A6B90}" type="parTrans" cxnId="{DB544344-D6D7-4F78-BF04-9C342A91B220}">
      <dgm:prSet/>
      <dgm:spPr/>
      <dgm:t>
        <a:bodyPr/>
        <a:lstStyle/>
        <a:p>
          <a:endParaRPr lang="en-US" sz="1800"/>
        </a:p>
      </dgm:t>
    </dgm:pt>
    <dgm:pt modelId="{32471479-7DB6-4CC5-9F71-29BE9B0C75E8}" type="sibTrans" cxnId="{DB544344-D6D7-4F78-BF04-9C342A91B220}">
      <dgm:prSet/>
      <dgm:spPr/>
      <dgm:t>
        <a:bodyPr/>
        <a:lstStyle/>
        <a:p>
          <a:endParaRPr lang="en-US" sz="1800"/>
        </a:p>
      </dgm:t>
    </dgm:pt>
    <dgm:pt modelId="{2EFD946C-759D-4883-8AF9-F34F46C20AD3}">
      <dgm:prSet custT="1"/>
      <dgm:spPr/>
      <dgm:t>
        <a:bodyPr/>
        <a:lstStyle/>
        <a:p>
          <a:r>
            <a:rPr lang="en-US" sz="1800" dirty="0"/>
            <a:t>Analyze</a:t>
          </a:r>
        </a:p>
      </dgm:t>
    </dgm:pt>
    <dgm:pt modelId="{240BDAA1-6133-4B3E-86A7-9E29719D7926}" type="parTrans" cxnId="{279DDAC1-7F2E-464D-BBCA-23212367A7AA}">
      <dgm:prSet/>
      <dgm:spPr/>
      <dgm:t>
        <a:bodyPr/>
        <a:lstStyle/>
        <a:p>
          <a:endParaRPr lang="en-US" sz="1800"/>
        </a:p>
      </dgm:t>
    </dgm:pt>
    <dgm:pt modelId="{DD3B31C4-585D-4B6A-8368-72C76865D6C6}" type="sibTrans" cxnId="{279DDAC1-7F2E-464D-BBCA-23212367A7AA}">
      <dgm:prSet/>
      <dgm:spPr/>
      <dgm:t>
        <a:bodyPr/>
        <a:lstStyle/>
        <a:p>
          <a:endParaRPr lang="en-US" sz="1800"/>
        </a:p>
      </dgm:t>
    </dgm:pt>
    <dgm:pt modelId="{E9148EA2-4C28-4458-817F-D3217288D3E5}">
      <dgm:prSet custT="1"/>
      <dgm:spPr/>
      <dgm:t>
        <a:bodyPr/>
        <a:lstStyle/>
        <a:p>
          <a:r>
            <a:rPr lang="en-US" sz="1800" dirty="0"/>
            <a:t>Perform bioinformatics analysis of the cloned gene</a:t>
          </a:r>
        </a:p>
      </dgm:t>
    </dgm:pt>
    <dgm:pt modelId="{DBB6ADE9-E2B8-494B-9F30-F4DF2A36D413}" type="parTrans" cxnId="{40B8E8C5-50F3-4646-8722-D31D10EEE002}">
      <dgm:prSet/>
      <dgm:spPr/>
      <dgm:t>
        <a:bodyPr/>
        <a:lstStyle/>
        <a:p>
          <a:endParaRPr lang="en-US" sz="1800"/>
        </a:p>
      </dgm:t>
    </dgm:pt>
    <dgm:pt modelId="{F9C157F2-A9BD-4B35-99B2-CA2378B83732}" type="sibTrans" cxnId="{40B8E8C5-50F3-4646-8722-D31D10EEE002}">
      <dgm:prSet/>
      <dgm:spPr/>
      <dgm:t>
        <a:bodyPr/>
        <a:lstStyle/>
        <a:p>
          <a:endParaRPr lang="en-US" sz="1800"/>
        </a:p>
      </dgm:t>
    </dgm:pt>
    <dgm:pt modelId="{2ABC5C1D-4C3D-BC4E-A8AA-41D7B733CDDD}" type="pres">
      <dgm:prSet presAssocID="{078FE7ED-B001-4279-B99A-5903BFB83F88}" presName="Name0" presStyleCnt="0">
        <dgm:presLayoutVars>
          <dgm:dir/>
          <dgm:animLvl val="lvl"/>
          <dgm:resizeHandles val="exact"/>
        </dgm:presLayoutVars>
      </dgm:prSet>
      <dgm:spPr/>
    </dgm:pt>
    <dgm:pt modelId="{83DE749E-BF1E-AA4D-86DF-F15324E0CB94}" type="pres">
      <dgm:prSet presAssocID="{2EFD946C-759D-4883-8AF9-F34F46C20AD3}" presName="boxAndChildren" presStyleCnt="0"/>
      <dgm:spPr/>
    </dgm:pt>
    <dgm:pt modelId="{C9E0BA00-6233-0B49-A2BF-45E6B57D0EB9}" type="pres">
      <dgm:prSet presAssocID="{2EFD946C-759D-4883-8AF9-F34F46C20AD3}" presName="parentTextBox" presStyleLbl="alignNode1" presStyleIdx="0" presStyleCnt="9"/>
      <dgm:spPr/>
    </dgm:pt>
    <dgm:pt modelId="{69A1D9AC-B4B5-934C-B268-6F022B7AC798}" type="pres">
      <dgm:prSet presAssocID="{2EFD946C-759D-4883-8AF9-F34F46C20AD3}" presName="descendantBox" presStyleLbl="bgAccFollowNode1" presStyleIdx="0" presStyleCnt="9"/>
      <dgm:spPr/>
    </dgm:pt>
    <dgm:pt modelId="{A4E5DE8D-2A75-404B-96CE-A73E5765ADFA}" type="pres">
      <dgm:prSet presAssocID="{1934D6ED-CC20-4B8C-A558-270840F0E95A}" presName="sp" presStyleCnt="0"/>
      <dgm:spPr/>
    </dgm:pt>
    <dgm:pt modelId="{ACE628D8-928C-1D46-928F-772E5B83590D}" type="pres">
      <dgm:prSet presAssocID="{824E81BD-5AD5-4B97-AC23-1B37853DA9D0}" presName="arrowAndChildren" presStyleCnt="0"/>
      <dgm:spPr/>
    </dgm:pt>
    <dgm:pt modelId="{CF92FFDD-AC03-9F4C-8BF6-9ACE92BA5A6F}" type="pres">
      <dgm:prSet presAssocID="{824E81BD-5AD5-4B97-AC23-1B37853DA9D0}" presName="parentTextArrow" presStyleLbl="node1" presStyleIdx="0" presStyleCnt="0"/>
      <dgm:spPr/>
    </dgm:pt>
    <dgm:pt modelId="{6F7B9CEB-A9A2-8C49-940B-D7215A46FF1E}" type="pres">
      <dgm:prSet presAssocID="{824E81BD-5AD5-4B97-AC23-1B37853DA9D0}" presName="arrow" presStyleLbl="alignNode1" presStyleIdx="1" presStyleCnt="9"/>
      <dgm:spPr/>
    </dgm:pt>
    <dgm:pt modelId="{D55CC785-3D74-D14D-A136-7769DB64F767}" type="pres">
      <dgm:prSet presAssocID="{824E81BD-5AD5-4B97-AC23-1B37853DA9D0}" presName="descendantArrow" presStyleLbl="bgAccFollowNode1" presStyleIdx="1" presStyleCnt="9"/>
      <dgm:spPr/>
    </dgm:pt>
    <dgm:pt modelId="{CB8090A4-DA53-9D4F-9457-F5D774150132}" type="pres">
      <dgm:prSet presAssocID="{CC4DC116-F858-40D9-A76E-D5C78154FEE4}" presName="sp" presStyleCnt="0"/>
      <dgm:spPr/>
    </dgm:pt>
    <dgm:pt modelId="{E660E827-1A31-4745-B93B-93C397C481AE}" type="pres">
      <dgm:prSet presAssocID="{364840E6-556F-4088-9372-42171BD7C3E1}" presName="arrowAndChildren" presStyleCnt="0"/>
      <dgm:spPr/>
    </dgm:pt>
    <dgm:pt modelId="{0802FEE1-C770-4945-9EF0-F98B998CDDE3}" type="pres">
      <dgm:prSet presAssocID="{364840E6-556F-4088-9372-42171BD7C3E1}" presName="parentTextArrow" presStyleLbl="node1" presStyleIdx="0" presStyleCnt="0"/>
      <dgm:spPr/>
    </dgm:pt>
    <dgm:pt modelId="{C957F388-598A-4740-87CB-35BED55E42B4}" type="pres">
      <dgm:prSet presAssocID="{364840E6-556F-4088-9372-42171BD7C3E1}" presName="arrow" presStyleLbl="alignNode1" presStyleIdx="2" presStyleCnt="9"/>
      <dgm:spPr/>
    </dgm:pt>
    <dgm:pt modelId="{225D6119-8DB8-1546-99E5-151DBBA78BE6}" type="pres">
      <dgm:prSet presAssocID="{364840E6-556F-4088-9372-42171BD7C3E1}" presName="descendantArrow" presStyleLbl="bgAccFollowNode1" presStyleIdx="2" presStyleCnt="9"/>
      <dgm:spPr/>
    </dgm:pt>
    <dgm:pt modelId="{5F4280D6-F1EA-7647-8A2A-420946ADA3C8}" type="pres">
      <dgm:prSet presAssocID="{ABDA2186-7A78-490D-87C1-FE741EEFDA89}" presName="sp" presStyleCnt="0"/>
      <dgm:spPr/>
    </dgm:pt>
    <dgm:pt modelId="{BD84CA64-766E-524B-A237-F75D029C95EA}" type="pres">
      <dgm:prSet presAssocID="{4FA85171-593C-40EE-986A-68E89AD6C46C}" presName="arrowAndChildren" presStyleCnt="0"/>
      <dgm:spPr/>
    </dgm:pt>
    <dgm:pt modelId="{D7D34578-F9AC-DB46-A77F-D7E3C93430D3}" type="pres">
      <dgm:prSet presAssocID="{4FA85171-593C-40EE-986A-68E89AD6C46C}" presName="parentTextArrow" presStyleLbl="node1" presStyleIdx="0" presStyleCnt="0"/>
      <dgm:spPr/>
    </dgm:pt>
    <dgm:pt modelId="{33A66A6A-32BF-BD40-8E62-E8655B65FF25}" type="pres">
      <dgm:prSet presAssocID="{4FA85171-593C-40EE-986A-68E89AD6C46C}" presName="arrow" presStyleLbl="alignNode1" presStyleIdx="3" presStyleCnt="9"/>
      <dgm:spPr/>
    </dgm:pt>
    <dgm:pt modelId="{9AAE23EA-3014-8645-82F9-EA519337E1B9}" type="pres">
      <dgm:prSet presAssocID="{4FA85171-593C-40EE-986A-68E89AD6C46C}" presName="descendantArrow" presStyleLbl="bgAccFollowNode1" presStyleIdx="3" presStyleCnt="9"/>
      <dgm:spPr/>
    </dgm:pt>
    <dgm:pt modelId="{165FD12A-2E98-9542-9FF9-1C27C2F71872}" type="pres">
      <dgm:prSet presAssocID="{3BDACC05-0C10-41A6-B21A-AD48EE94C54F}" presName="sp" presStyleCnt="0"/>
      <dgm:spPr/>
    </dgm:pt>
    <dgm:pt modelId="{84A303B3-5A7F-6644-8589-D61BD5313DFA}" type="pres">
      <dgm:prSet presAssocID="{B0F08CA0-16BE-43E9-8725-47BFCBB1C8F6}" presName="arrowAndChildren" presStyleCnt="0"/>
      <dgm:spPr/>
    </dgm:pt>
    <dgm:pt modelId="{E0B8CC3D-6271-B04A-AE24-6F6EB65B6A4F}" type="pres">
      <dgm:prSet presAssocID="{B0F08CA0-16BE-43E9-8725-47BFCBB1C8F6}" presName="parentTextArrow" presStyleLbl="node1" presStyleIdx="0" presStyleCnt="0"/>
      <dgm:spPr/>
    </dgm:pt>
    <dgm:pt modelId="{3FAC295D-263C-AF41-9C3C-252D2C46184A}" type="pres">
      <dgm:prSet presAssocID="{B0F08CA0-16BE-43E9-8725-47BFCBB1C8F6}" presName="arrow" presStyleLbl="alignNode1" presStyleIdx="4" presStyleCnt="9"/>
      <dgm:spPr/>
    </dgm:pt>
    <dgm:pt modelId="{14B04962-ADA0-AB42-9A8F-6B2347B784AC}" type="pres">
      <dgm:prSet presAssocID="{B0F08CA0-16BE-43E9-8725-47BFCBB1C8F6}" presName="descendantArrow" presStyleLbl="bgAccFollowNode1" presStyleIdx="4" presStyleCnt="9"/>
      <dgm:spPr/>
    </dgm:pt>
    <dgm:pt modelId="{5B39C724-572B-304D-A6C2-761FD61373B0}" type="pres">
      <dgm:prSet presAssocID="{C37F275A-731A-433E-A369-0DC1B7F98F1C}" presName="sp" presStyleCnt="0"/>
      <dgm:spPr/>
    </dgm:pt>
    <dgm:pt modelId="{0494FC40-5139-224B-96FE-486D29FCCAF5}" type="pres">
      <dgm:prSet presAssocID="{43317E5B-98D0-48E3-B5A3-645A680E21D8}" presName="arrowAndChildren" presStyleCnt="0"/>
      <dgm:spPr/>
    </dgm:pt>
    <dgm:pt modelId="{F7441C35-84FA-3644-9EBE-B24ED9846E52}" type="pres">
      <dgm:prSet presAssocID="{43317E5B-98D0-48E3-B5A3-645A680E21D8}" presName="parentTextArrow" presStyleLbl="node1" presStyleIdx="0" presStyleCnt="0"/>
      <dgm:spPr/>
    </dgm:pt>
    <dgm:pt modelId="{5DFBDEAA-215F-614B-AB67-E8B5A20EABC3}" type="pres">
      <dgm:prSet presAssocID="{43317E5B-98D0-48E3-B5A3-645A680E21D8}" presName="arrow" presStyleLbl="alignNode1" presStyleIdx="5" presStyleCnt="9"/>
      <dgm:spPr/>
    </dgm:pt>
    <dgm:pt modelId="{A2867BEE-8B17-224C-B519-8BF856CC2B75}" type="pres">
      <dgm:prSet presAssocID="{43317E5B-98D0-48E3-B5A3-645A680E21D8}" presName="descendantArrow" presStyleLbl="bgAccFollowNode1" presStyleIdx="5" presStyleCnt="9"/>
      <dgm:spPr/>
    </dgm:pt>
    <dgm:pt modelId="{631AFDC4-576A-8643-856B-FFADD6D1CE00}" type="pres">
      <dgm:prSet presAssocID="{DA4507C6-DD12-4652-A850-B23D086FCC38}" presName="sp" presStyleCnt="0"/>
      <dgm:spPr/>
    </dgm:pt>
    <dgm:pt modelId="{CD6EF389-0AA9-8849-857D-7210B1C844A6}" type="pres">
      <dgm:prSet presAssocID="{082B87FB-D9FB-41F7-A0A6-19AAD5B59BE2}" presName="arrowAndChildren" presStyleCnt="0"/>
      <dgm:spPr/>
    </dgm:pt>
    <dgm:pt modelId="{EAF31519-C7EB-F14E-BAC1-A0161A9F6C6A}" type="pres">
      <dgm:prSet presAssocID="{082B87FB-D9FB-41F7-A0A6-19AAD5B59BE2}" presName="parentTextArrow" presStyleLbl="node1" presStyleIdx="0" presStyleCnt="0"/>
      <dgm:spPr/>
    </dgm:pt>
    <dgm:pt modelId="{21A57FA5-5447-BB4A-A3A8-94D7B5F98FFF}" type="pres">
      <dgm:prSet presAssocID="{082B87FB-D9FB-41F7-A0A6-19AAD5B59BE2}" presName="arrow" presStyleLbl="alignNode1" presStyleIdx="6" presStyleCnt="9"/>
      <dgm:spPr/>
    </dgm:pt>
    <dgm:pt modelId="{6666E56F-CBE4-B047-8B45-2CF5D6D78F98}" type="pres">
      <dgm:prSet presAssocID="{082B87FB-D9FB-41F7-A0A6-19AAD5B59BE2}" presName="descendantArrow" presStyleLbl="bgAccFollowNode1" presStyleIdx="6" presStyleCnt="9"/>
      <dgm:spPr/>
    </dgm:pt>
    <dgm:pt modelId="{B6CA996C-72F8-F248-86CD-3AD1BCC7400E}" type="pres">
      <dgm:prSet presAssocID="{F3486336-E94F-4C19-84FE-6FFCC8309A0D}" presName="sp" presStyleCnt="0"/>
      <dgm:spPr/>
    </dgm:pt>
    <dgm:pt modelId="{5746EDF9-4E60-614F-858A-BA3F22658441}" type="pres">
      <dgm:prSet presAssocID="{420E85B6-7B4D-4C19-9401-A1C077FC7B88}" presName="arrowAndChildren" presStyleCnt="0"/>
      <dgm:spPr/>
    </dgm:pt>
    <dgm:pt modelId="{F7F84CFC-7C24-B649-B5F9-F87D290F1E9C}" type="pres">
      <dgm:prSet presAssocID="{420E85B6-7B4D-4C19-9401-A1C077FC7B88}" presName="parentTextArrow" presStyleLbl="node1" presStyleIdx="0" presStyleCnt="0"/>
      <dgm:spPr/>
    </dgm:pt>
    <dgm:pt modelId="{D175BEDA-2873-E040-B47B-DD67CF9F6489}" type="pres">
      <dgm:prSet presAssocID="{420E85B6-7B4D-4C19-9401-A1C077FC7B88}" presName="arrow" presStyleLbl="alignNode1" presStyleIdx="7" presStyleCnt="9"/>
      <dgm:spPr/>
    </dgm:pt>
    <dgm:pt modelId="{79EB1C53-723B-2A4F-B750-8791C38B7C5D}" type="pres">
      <dgm:prSet presAssocID="{420E85B6-7B4D-4C19-9401-A1C077FC7B88}" presName="descendantArrow" presStyleLbl="bgAccFollowNode1" presStyleIdx="7" presStyleCnt="9"/>
      <dgm:spPr/>
    </dgm:pt>
    <dgm:pt modelId="{D2EF53B2-E8D2-A14C-BC81-C729BCAEB467}" type="pres">
      <dgm:prSet presAssocID="{8FC75253-919A-410F-948B-6C53C66011AB}" presName="sp" presStyleCnt="0"/>
      <dgm:spPr/>
    </dgm:pt>
    <dgm:pt modelId="{7E409E36-043A-BF4A-A727-5CCE0AC5CC08}" type="pres">
      <dgm:prSet presAssocID="{FAB8CB44-1AE9-448D-A9A2-E63EF16452E0}" presName="arrowAndChildren" presStyleCnt="0"/>
      <dgm:spPr/>
    </dgm:pt>
    <dgm:pt modelId="{2E992E33-9B0F-DD4D-84CF-9D3065FCA25C}" type="pres">
      <dgm:prSet presAssocID="{FAB8CB44-1AE9-448D-A9A2-E63EF16452E0}" presName="parentTextArrow" presStyleLbl="node1" presStyleIdx="0" presStyleCnt="0"/>
      <dgm:spPr/>
    </dgm:pt>
    <dgm:pt modelId="{61FDF752-95C1-BC49-A3A2-0DBCF13F0016}" type="pres">
      <dgm:prSet presAssocID="{FAB8CB44-1AE9-448D-A9A2-E63EF16452E0}" presName="arrow" presStyleLbl="alignNode1" presStyleIdx="8" presStyleCnt="9"/>
      <dgm:spPr/>
    </dgm:pt>
    <dgm:pt modelId="{2CB29E0F-BDE7-FD46-82A2-816914542CE6}" type="pres">
      <dgm:prSet presAssocID="{FAB8CB44-1AE9-448D-A9A2-E63EF16452E0}" presName="descendantArrow" presStyleLbl="bgAccFollowNode1" presStyleIdx="8" presStyleCnt="9"/>
      <dgm:spPr/>
    </dgm:pt>
  </dgm:ptLst>
  <dgm:cxnLst>
    <dgm:cxn modelId="{3190D701-C607-054E-99F0-704ACCC6E659}" type="presOf" srcId="{4FA85171-593C-40EE-986A-68E89AD6C46C}" destId="{D7D34578-F9AC-DB46-A77F-D7E3C93430D3}" srcOrd="0" destOrd="0" presId="urn:microsoft.com/office/officeart/2016/7/layout/VerticalDownArrowProcess"/>
    <dgm:cxn modelId="{EDD8D103-8E3F-4D4D-8B1C-81195837F5DF}" srcId="{078FE7ED-B001-4279-B99A-5903BFB83F88}" destId="{FAB8CB44-1AE9-448D-A9A2-E63EF16452E0}" srcOrd="0" destOrd="0" parTransId="{200C5AD5-8FFB-4834-9079-CAF420413D09}" sibTransId="{8FC75253-919A-410F-948B-6C53C66011AB}"/>
    <dgm:cxn modelId="{705B0605-365A-8447-8616-3D1ADBE58D29}" type="presOf" srcId="{082B87FB-D9FB-41F7-A0A6-19AAD5B59BE2}" destId="{21A57FA5-5447-BB4A-A3A8-94D7B5F98FFF}" srcOrd="1" destOrd="0" presId="urn:microsoft.com/office/officeart/2016/7/layout/VerticalDownArrowProcess"/>
    <dgm:cxn modelId="{503F250F-5E70-4117-82D9-EC041B0B77E6}" srcId="{420E85B6-7B4D-4C19-9401-A1C077FC7B88}" destId="{377C5D64-5E98-4B38-85AD-79D03A512CBA}" srcOrd="0" destOrd="0" parTransId="{0F4D9C6F-3D7D-4248-87D8-1BC35C8D5FC4}" sibTransId="{C09625E4-DA13-4B8A-A554-615387A2E47F}"/>
    <dgm:cxn modelId="{C21D1B16-6123-45AB-BDBB-1AAE63701677}" srcId="{43317E5B-98D0-48E3-B5A3-645A680E21D8}" destId="{BC699742-2B0C-4021-869A-FD41E12EEE4B}" srcOrd="0" destOrd="0" parTransId="{5C58AECA-08A0-4034-9357-327AADB29D58}" sibTransId="{E27B8E46-D4DB-4538-AADD-082A9D85E2B0}"/>
    <dgm:cxn modelId="{5B05F018-A031-9144-8926-E51F0A294D14}" type="presOf" srcId="{082B87FB-D9FB-41F7-A0A6-19AAD5B59BE2}" destId="{EAF31519-C7EB-F14E-BAC1-A0161A9F6C6A}" srcOrd="0" destOrd="0" presId="urn:microsoft.com/office/officeart/2016/7/layout/VerticalDownArrowProcess"/>
    <dgm:cxn modelId="{4028E31A-7CBE-664C-B1F0-B7CAB4649CBB}" type="presOf" srcId="{364840E6-556F-4088-9372-42171BD7C3E1}" destId="{0802FEE1-C770-4945-9EF0-F98B998CDDE3}" srcOrd="0" destOrd="0" presId="urn:microsoft.com/office/officeart/2016/7/layout/VerticalDownArrowProcess"/>
    <dgm:cxn modelId="{E30CBE21-6BEC-9346-92E2-C4A04D6ACA41}" type="presOf" srcId="{43317E5B-98D0-48E3-B5A3-645A680E21D8}" destId="{5DFBDEAA-215F-614B-AB67-E8B5A20EABC3}" srcOrd="1" destOrd="0" presId="urn:microsoft.com/office/officeart/2016/7/layout/VerticalDownArrowProcess"/>
    <dgm:cxn modelId="{DFFE4124-B541-504F-A16A-C0D0C5DDFE5C}" type="presOf" srcId="{377C5D64-5E98-4B38-85AD-79D03A512CBA}" destId="{79EB1C53-723B-2A4F-B750-8791C38B7C5D}" srcOrd="0" destOrd="0" presId="urn:microsoft.com/office/officeart/2016/7/layout/VerticalDownArrowProcess"/>
    <dgm:cxn modelId="{E6552A31-257A-42BF-A756-9EF604A3622D}" srcId="{078FE7ED-B001-4279-B99A-5903BFB83F88}" destId="{4FA85171-593C-40EE-986A-68E89AD6C46C}" srcOrd="5" destOrd="0" parTransId="{1C190D45-3C48-4477-976F-1D10E3B2F988}" sibTransId="{ABDA2186-7A78-490D-87C1-FE741EEFDA89}"/>
    <dgm:cxn modelId="{8A3CA232-0306-47DC-A8EC-F855721D08AD}" srcId="{078FE7ED-B001-4279-B99A-5903BFB83F88}" destId="{364840E6-556F-4088-9372-42171BD7C3E1}" srcOrd="6" destOrd="0" parTransId="{07897010-0E1B-4FB9-AAA3-58ECAF514BBB}" sibTransId="{CC4DC116-F858-40D9-A76E-D5C78154FEE4}"/>
    <dgm:cxn modelId="{FD2B373B-35FA-1A47-9EFC-BB77413DF0AD}" type="presOf" srcId="{AEF938C9-AA58-4E18-9075-FD0166F47906}" destId="{225D6119-8DB8-1546-99E5-151DBBA78BE6}" srcOrd="0" destOrd="0" presId="urn:microsoft.com/office/officeart/2016/7/layout/VerticalDownArrowProcess"/>
    <dgm:cxn modelId="{DB544344-D6D7-4F78-BF04-9C342A91B220}" srcId="{824E81BD-5AD5-4B97-AC23-1B37853DA9D0}" destId="{99E42F06-B8A0-405B-A0E7-124F933E4826}" srcOrd="0" destOrd="0" parTransId="{317F86E1-19B3-4EF5-AF69-BF4F135A6B90}" sibTransId="{32471479-7DB6-4CC5-9F71-29BE9B0C75E8}"/>
    <dgm:cxn modelId="{B0806C4B-00E8-BC43-9F19-94135A7E5B5C}" type="presOf" srcId="{166E5451-6F64-468C-A258-F3171D98C078}" destId="{6666E56F-CBE4-B047-8B45-2CF5D6D78F98}" srcOrd="0" destOrd="0" presId="urn:microsoft.com/office/officeart/2016/7/layout/VerticalDownArrowProcess"/>
    <dgm:cxn modelId="{C3691C4D-569D-48D0-B1AE-565020C33254}" srcId="{B0F08CA0-16BE-43E9-8725-47BFCBB1C8F6}" destId="{504E208F-7F43-481E-90E8-41D2F3B52925}" srcOrd="0" destOrd="0" parTransId="{ACD7A0B6-54A8-4D56-83F2-76AE9B8F8F16}" sibTransId="{58B159C4-F10A-42BF-A9DF-4EFF32143833}"/>
    <dgm:cxn modelId="{EF10D24E-A87E-D14B-B7F7-2C1B3335BDF7}" type="presOf" srcId="{824E81BD-5AD5-4B97-AC23-1B37853DA9D0}" destId="{6F7B9CEB-A9A2-8C49-940B-D7215A46FF1E}" srcOrd="1" destOrd="0" presId="urn:microsoft.com/office/officeart/2016/7/layout/VerticalDownArrowProcess"/>
    <dgm:cxn modelId="{9CCC4254-418C-450A-8249-0CA60443EA01}" srcId="{FAB8CB44-1AE9-448D-A9A2-E63EF16452E0}" destId="{4FE66D47-C78E-4E0C-8B64-9E727E84A7AF}" srcOrd="0" destOrd="0" parTransId="{2E2B02E2-4397-486F-A58D-8118B7470D3E}" sibTransId="{C1615358-5736-4EE3-9E3A-DCF92DD10AD2}"/>
    <dgm:cxn modelId="{C57C6D54-84B8-482A-AFC1-B71CA3D6F4BA}" srcId="{082B87FB-D9FB-41F7-A0A6-19AAD5B59BE2}" destId="{166E5451-6F64-468C-A258-F3171D98C078}" srcOrd="0" destOrd="0" parTransId="{6EA1F592-9087-45B2-9041-EA8C94A7EB4A}" sibTransId="{CD52DAF3-4AEA-46CD-8978-532B606732D6}"/>
    <dgm:cxn modelId="{64215B58-EE21-1649-9F05-BDCD6158A331}" type="presOf" srcId="{43317E5B-98D0-48E3-B5A3-645A680E21D8}" destId="{F7441C35-84FA-3644-9EBE-B24ED9846E52}" srcOrd="0" destOrd="0" presId="urn:microsoft.com/office/officeart/2016/7/layout/VerticalDownArrowProcess"/>
    <dgm:cxn modelId="{7719B85C-EFA6-4A47-BCD6-5DAE87B0443E}" type="presOf" srcId="{364840E6-556F-4088-9372-42171BD7C3E1}" destId="{C957F388-598A-4740-87CB-35BED55E42B4}" srcOrd="1" destOrd="0" presId="urn:microsoft.com/office/officeart/2016/7/layout/VerticalDownArrowProcess"/>
    <dgm:cxn modelId="{0DC16663-C7CE-FF49-9D96-D9B775B5759C}" type="presOf" srcId="{420E85B6-7B4D-4C19-9401-A1C077FC7B88}" destId="{D175BEDA-2873-E040-B47B-DD67CF9F6489}" srcOrd="1" destOrd="0" presId="urn:microsoft.com/office/officeart/2016/7/layout/VerticalDownArrowProcess"/>
    <dgm:cxn modelId="{F3FB7A6F-AB3F-D44C-80A2-73B6884E08A7}" type="presOf" srcId="{B0F08CA0-16BE-43E9-8725-47BFCBB1C8F6}" destId="{E0B8CC3D-6271-B04A-AE24-6F6EB65B6A4F}" srcOrd="0" destOrd="0" presId="urn:microsoft.com/office/officeart/2016/7/layout/VerticalDownArrowProcess"/>
    <dgm:cxn modelId="{6ED4F86F-9561-4444-B5CF-1A21CBBBF7E1}" type="presOf" srcId="{FAB8CB44-1AE9-448D-A9A2-E63EF16452E0}" destId="{2E992E33-9B0F-DD4D-84CF-9D3065FCA25C}" srcOrd="0" destOrd="0" presId="urn:microsoft.com/office/officeart/2016/7/layout/VerticalDownArrowProcess"/>
    <dgm:cxn modelId="{B0643E71-927B-42D1-A3F9-99F5F6121253}" srcId="{4FA85171-593C-40EE-986A-68E89AD6C46C}" destId="{69B3A853-2011-4AB9-BBB9-69F7EDD062E2}" srcOrd="0" destOrd="0" parTransId="{4BC845DD-20CF-4585-8AD9-33617504B424}" sibTransId="{7465A38A-3513-4238-96EB-3AAF5BDF8F1B}"/>
    <dgm:cxn modelId="{75CB2075-F9FC-467B-B8E3-A582651E08F2}" srcId="{078FE7ED-B001-4279-B99A-5903BFB83F88}" destId="{824E81BD-5AD5-4B97-AC23-1B37853DA9D0}" srcOrd="7" destOrd="0" parTransId="{7464BD1D-5E83-4FD5-8FA7-B76ABC5A98B6}" sibTransId="{1934D6ED-CC20-4B8C-A558-270840F0E95A}"/>
    <dgm:cxn modelId="{9A9A537E-16F6-4588-BCC0-9132E1E7BE64}" srcId="{078FE7ED-B001-4279-B99A-5903BFB83F88}" destId="{082B87FB-D9FB-41F7-A0A6-19AAD5B59BE2}" srcOrd="2" destOrd="0" parTransId="{9BD99D24-58F3-4E16-BBA4-8EDF525BA826}" sibTransId="{DA4507C6-DD12-4652-A850-B23D086FCC38}"/>
    <dgm:cxn modelId="{D317767E-6758-5848-8922-0AF8DF4CB67E}" type="presOf" srcId="{078FE7ED-B001-4279-B99A-5903BFB83F88}" destId="{2ABC5C1D-4C3D-BC4E-A8AA-41D7B733CDDD}" srcOrd="0" destOrd="0" presId="urn:microsoft.com/office/officeart/2016/7/layout/VerticalDownArrowProcess"/>
    <dgm:cxn modelId="{27D10789-2C68-6346-91EE-E0DC8E181B88}" type="presOf" srcId="{E9148EA2-4C28-4458-817F-D3217288D3E5}" destId="{69A1D9AC-B4B5-934C-B268-6F022B7AC798}" srcOrd="0" destOrd="0" presId="urn:microsoft.com/office/officeart/2016/7/layout/VerticalDownArrowProcess"/>
    <dgm:cxn modelId="{64DB2789-D3F1-844D-8073-6452B1B5A337}" type="presOf" srcId="{4FA85171-593C-40EE-986A-68E89AD6C46C}" destId="{33A66A6A-32BF-BD40-8E62-E8655B65FF25}" srcOrd="1" destOrd="0" presId="urn:microsoft.com/office/officeart/2016/7/layout/VerticalDownArrowProcess"/>
    <dgm:cxn modelId="{D5EA6F89-FE08-5649-87C9-18F215453E65}" type="presOf" srcId="{504E208F-7F43-481E-90E8-41D2F3B52925}" destId="{14B04962-ADA0-AB42-9A8F-6B2347B784AC}" srcOrd="0" destOrd="0" presId="urn:microsoft.com/office/officeart/2016/7/layout/VerticalDownArrowProcess"/>
    <dgm:cxn modelId="{E282AB91-8BCC-6D4C-A5A4-7149AB5AAD36}" type="presOf" srcId="{2EFD946C-759D-4883-8AF9-F34F46C20AD3}" destId="{C9E0BA00-6233-0B49-A2BF-45E6B57D0EB9}" srcOrd="0" destOrd="0" presId="urn:microsoft.com/office/officeart/2016/7/layout/VerticalDownArrowProcess"/>
    <dgm:cxn modelId="{DC7AE199-BF58-4F4D-8097-DED95102F0D9}" type="presOf" srcId="{824E81BD-5AD5-4B97-AC23-1B37853DA9D0}" destId="{CF92FFDD-AC03-9F4C-8BF6-9ACE92BA5A6F}" srcOrd="0" destOrd="0" presId="urn:microsoft.com/office/officeart/2016/7/layout/VerticalDownArrowProcess"/>
    <dgm:cxn modelId="{4FBB27A1-9A3A-8543-80F5-C1457AA172F6}" type="presOf" srcId="{B0F08CA0-16BE-43E9-8725-47BFCBB1C8F6}" destId="{3FAC295D-263C-AF41-9C3C-252D2C46184A}" srcOrd="1" destOrd="0" presId="urn:microsoft.com/office/officeart/2016/7/layout/VerticalDownArrowProcess"/>
    <dgm:cxn modelId="{20E19EA1-3DB6-C844-A7C1-A4AF77D8B747}" type="presOf" srcId="{69B3A853-2011-4AB9-BBB9-69F7EDD062E2}" destId="{9AAE23EA-3014-8645-82F9-EA519337E1B9}" srcOrd="0" destOrd="0" presId="urn:microsoft.com/office/officeart/2016/7/layout/VerticalDownArrowProcess"/>
    <dgm:cxn modelId="{57BCC7B0-D5AE-F842-884D-EAD85A6F9170}" type="presOf" srcId="{4FE66D47-C78E-4E0C-8B64-9E727E84A7AF}" destId="{2CB29E0F-BDE7-FD46-82A2-816914542CE6}" srcOrd="0" destOrd="0" presId="urn:microsoft.com/office/officeart/2016/7/layout/VerticalDownArrowProcess"/>
    <dgm:cxn modelId="{E6F097B6-00A7-4315-B279-54EEBA2FA110}" srcId="{078FE7ED-B001-4279-B99A-5903BFB83F88}" destId="{420E85B6-7B4D-4C19-9401-A1C077FC7B88}" srcOrd="1" destOrd="0" parTransId="{798693E0-E438-4802-88F8-0E6DF7154DDD}" sibTransId="{F3486336-E94F-4C19-84FE-6FFCC8309A0D}"/>
    <dgm:cxn modelId="{279DDAC1-7F2E-464D-BBCA-23212367A7AA}" srcId="{078FE7ED-B001-4279-B99A-5903BFB83F88}" destId="{2EFD946C-759D-4883-8AF9-F34F46C20AD3}" srcOrd="8" destOrd="0" parTransId="{240BDAA1-6133-4B3E-86A7-9E29719D7926}" sibTransId="{DD3B31C4-585D-4B6A-8368-72C76865D6C6}"/>
    <dgm:cxn modelId="{40B8E8C5-50F3-4646-8722-D31D10EEE002}" srcId="{2EFD946C-759D-4883-8AF9-F34F46C20AD3}" destId="{E9148EA2-4C28-4458-817F-D3217288D3E5}" srcOrd="0" destOrd="0" parTransId="{DBB6ADE9-E2B8-494B-9F30-F4DF2A36D413}" sibTransId="{F9C157F2-A9BD-4B35-99B2-CA2378B83732}"/>
    <dgm:cxn modelId="{1B8425C6-D53A-4385-B24B-D43E1B94934D}" srcId="{078FE7ED-B001-4279-B99A-5903BFB83F88}" destId="{B0F08CA0-16BE-43E9-8725-47BFCBB1C8F6}" srcOrd="4" destOrd="0" parTransId="{FDD924F8-9172-490F-AD49-9767E77068AF}" sibTransId="{3BDACC05-0C10-41A6-B21A-AD48EE94C54F}"/>
    <dgm:cxn modelId="{8E5977C7-E1B1-44FA-89EB-6F2C95A92D01}" srcId="{364840E6-556F-4088-9372-42171BD7C3E1}" destId="{AEF938C9-AA58-4E18-9075-FD0166F47906}" srcOrd="0" destOrd="0" parTransId="{C481C4BD-AC12-4AA7-BFAA-68D6BE58A5F5}" sibTransId="{2734F8E0-7A18-4226-966E-F5D8D8904011}"/>
    <dgm:cxn modelId="{7E82D5CC-3047-5345-AE3B-12E67E060AB0}" type="presOf" srcId="{99E42F06-B8A0-405B-A0E7-124F933E4826}" destId="{D55CC785-3D74-D14D-A136-7769DB64F767}" srcOrd="0" destOrd="0" presId="urn:microsoft.com/office/officeart/2016/7/layout/VerticalDownArrowProcess"/>
    <dgm:cxn modelId="{8F7187DC-B889-47A9-B948-52965FFBC4D1}" srcId="{078FE7ED-B001-4279-B99A-5903BFB83F88}" destId="{43317E5B-98D0-48E3-B5A3-645A680E21D8}" srcOrd="3" destOrd="0" parTransId="{7F56DC37-87B1-4A68-8D42-DD6A7CC119DD}" sibTransId="{C37F275A-731A-433E-A369-0DC1B7F98F1C}"/>
    <dgm:cxn modelId="{D5A6E8ED-223B-0949-B37E-CB9070D86F99}" type="presOf" srcId="{BC699742-2B0C-4021-869A-FD41E12EEE4B}" destId="{A2867BEE-8B17-224C-B519-8BF856CC2B75}" srcOrd="0" destOrd="0" presId="urn:microsoft.com/office/officeart/2016/7/layout/VerticalDownArrowProcess"/>
    <dgm:cxn modelId="{01B6A2F6-62D2-1147-920D-CE9CF97AF244}" type="presOf" srcId="{420E85B6-7B4D-4C19-9401-A1C077FC7B88}" destId="{F7F84CFC-7C24-B649-B5F9-F87D290F1E9C}" srcOrd="0" destOrd="0" presId="urn:microsoft.com/office/officeart/2016/7/layout/VerticalDownArrowProcess"/>
    <dgm:cxn modelId="{9E8112FB-24BA-ED4F-81FB-F6A88E9152DF}" type="presOf" srcId="{FAB8CB44-1AE9-448D-A9A2-E63EF16452E0}" destId="{61FDF752-95C1-BC49-A3A2-0DBCF13F0016}" srcOrd="1" destOrd="0" presId="urn:microsoft.com/office/officeart/2016/7/layout/VerticalDownArrowProcess"/>
    <dgm:cxn modelId="{DF5BCF68-8310-CC4D-A19A-BCC5C513CF55}" type="presParOf" srcId="{2ABC5C1D-4C3D-BC4E-A8AA-41D7B733CDDD}" destId="{83DE749E-BF1E-AA4D-86DF-F15324E0CB94}" srcOrd="0" destOrd="0" presId="urn:microsoft.com/office/officeart/2016/7/layout/VerticalDownArrowProcess"/>
    <dgm:cxn modelId="{15FAF0DC-782B-1740-89CF-D11EC121C48C}" type="presParOf" srcId="{83DE749E-BF1E-AA4D-86DF-F15324E0CB94}" destId="{C9E0BA00-6233-0B49-A2BF-45E6B57D0EB9}" srcOrd="0" destOrd="0" presId="urn:microsoft.com/office/officeart/2016/7/layout/VerticalDownArrowProcess"/>
    <dgm:cxn modelId="{0E0225A1-C9CF-A544-8A76-FE5EF94DE378}" type="presParOf" srcId="{83DE749E-BF1E-AA4D-86DF-F15324E0CB94}" destId="{69A1D9AC-B4B5-934C-B268-6F022B7AC798}" srcOrd="1" destOrd="0" presId="urn:microsoft.com/office/officeart/2016/7/layout/VerticalDownArrowProcess"/>
    <dgm:cxn modelId="{B044296E-6E6A-CA40-A953-A660771ECE6A}" type="presParOf" srcId="{2ABC5C1D-4C3D-BC4E-A8AA-41D7B733CDDD}" destId="{A4E5DE8D-2A75-404B-96CE-A73E5765ADFA}" srcOrd="1" destOrd="0" presId="urn:microsoft.com/office/officeart/2016/7/layout/VerticalDownArrowProcess"/>
    <dgm:cxn modelId="{EEF5AD77-60C9-7645-840B-1B2BD21A5F4B}" type="presParOf" srcId="{2ABC5C1D-4C3D-BC4E-A8AA-41D7B733CDDD}" destId="{ACE628D8-928C-1D46-928F-772E5B83590D}" srcOrd="2" destOrd="0" presId="urn:microsoft.com/office/officeart/2016/7/layout/VerticalDownArrowProcess"/>
    <dgm:cxn modelId="{BEF98AA4-FFDA-B141-8587-272DA6271C09}" type="presParOf" srcId="{ACE628D8-928C-1D46-928F-772E5B83590D}" destId="{CF92FFDD-AC03-9F4C-8BF6-9ACE92BA5A6F}" srcOrd="0" destOrd="0" presId="urn:microsoft.com/office/officeart/2016/7/layout/VerticalDownArrowProcess"/>
    <dgm:cxn modelId="{01A401E9-98D7-CC4D-AA99-3808F2518DC2}" type="presParOf" srcId="{ACE628D8-928C-1D46-928F-772E5B83590D}" destId="{6F7B9CEB-A9A2-8C49-940B-D7215A46FF1E}" srcOrd="1" destOrd="0" presId="urn:microsoft.com/office/officeart/2016/7/layout/VerticalDownArrowProcess"/>
    <dgm:cxn modelId="{64EC0DB3-262C-A844-94FC-DB6C8E529DDD}" type="presParOf" srcId="{ACE628D8-928C-1D46-928F-772E5B83590D}" destId="{D55CC785-3D74-D14D-A136-7769DB64F767}" srcOrd="2" destOrd="0" presId="urn:microsoft.com/office/officeart/2016/7/layout/VerticalDownArrowProcess"/>
    <dgm:cxn modelId="{912B2F99-3679-C74E-A738-6FAB1BD015AA}" type="presParOf" srcId="{2ABC5C1D-4C3D-BC4E-A8AA-41D7B733CDDD}" destId="{CB8090A4-DA53-9D4F-9457-F5D774150132}" srcOrd="3" destOrd="0" presId="urn:microsoft.com/office/officeart/2016/7/layout/VerticalDownArrowProcess"/>
    <dgm:cxn modelId="{1506F5AF-1C11-1F40-8A54-B3382842252E}" type="presParOf" srcId="{2ABC5C1D-4C3D-BC4E-A8AA-41D7B733CDDD}" destId="{E660E827-1A31-4745-B93B-93C397C481AE}" srcOrd="4" destOrd="0" presId="urn:microsoft.com/office/officeart/2016/7/layout/VerticalDownArrowProcess"/>
    <dgm:cxn modelId="{846300B6-F9BB-FC4B-8DEB-3F90BAADA58D}" type="presParOf" srcId="{E660E827-1A31-4745-B93B-93C397C481AE}" destId="{0802FEE1-C770-4945-9EF0-F98B998CDDE3}" srcOrd="0" destOrd="0" presId="urn:microsoft.com/office/officeart/2016/7/layout/VerticalDownArrowProcess"/>
    <dgm:cxn modelId="{E4367F9A-B938-A642-BF54-2B7858C5B8B4}" type="presParOf" srcId="{E660E827-1A31-4745-B93B-93C397C481AE}" destId="{C957F388-598A-4740-87CB-35BED55E42B4}" srcOrd="1" destOrd="0" presId="urn:microsoft.com/office/officeart/2016/7/layout/VerticalDownArrowProcess"/>
    <dgm:cxn modelId="{EA059868-CCFD-1A4C-9D97-378F4066FFBC}" type="presParOf" srcId="{E660E827-1A31-4745-B93B-93C397C481AE}" destId="{225D6119-8DB8-1546-99E5-151DBBA78BE6}" srcOrd="2" destOrd="0" presId="urn:microsoft.com/office/officeart/2016/7/layout/VerticalDownArrowProcess"/>
    <dgm:cxn modelId="{03AE3833-6503-F142-859E-8B8E33AAD16D}" type="presParOf" srcId="{2ABC5C1D-4C3D-BC4E-A8AA-41D7B733CDDD}" destId="{5F4280D6-F1EA-7647-8A2A-420946ADA3C8}" srcOrd="5" destOrd="0" presId="urn:microsoft.com/office/officeart/2016/7/layout/VerticalDownArrowProcess"/>
    <dgm:cxn modelId="{9D6917FC-0893-A14D-9515-437F3D2B6831}" type="presParOf" srcId="{2ABC5C1D-4C3D-BC4E-A8AA-41D7B733CDDD}" destId="{BD84CA64-766E-524B-A237-F75D029C95EA}" srcOrd="6" destOrd="0" presId="urn:microsoft.com/office/officeart/2016/7/layout/VerticalDownArrowProcess"/>
    <dgm:cxn modelId="{F9868243-81CA-C948-B3C6-6FA3F4264B1E}" type="presParOf" srcId="{BD84CA64-766E-524B-A237-F75D029C95EA}" destId="{D7D34578-F9AC-DB46-A77F-D7E3C93430D3}" srcOrd="0" destOrd="0" presId="urn:microsoft.com/office/officeart/2016/7/layout/VerticalDownArrowProcess"/>
    <dgm:cxn modelId="{6AE0BFBF-287B-9E43-9A54-68445B397905}" type="presParOf" srcId="{BD84CA64-766E-524B-A237-F75D029C95EA}" destId="{33A66A6A-32BF-BD40-8E62-E8655B65FF25}" srcOrd="1" destOrd="0" presId="urn:microsoft.com/office/officeart/2016/7/layout/VerticalDownArrowProcess"/>
    <dgm:cxn modelId="{33689DF3-1DB9-0348-8DBD-52F873FF8C8A}" type="presParOf" srcId="{BD84CA64-766E-524B-A237-F75D029C95EA}" destId="{9AAE23EA-3014-8645-82F9-EA519337E1B9}" srcOrd="2" destOrd="0" presId="urn:microsoft.com/office/officeart/2016/7/layout/VerticalDownArrowProcess"/>
    <dgm:cxn modelId="{D3E0846E-9A42-E74A-B317-96342E98F35A}" type="presParOf" srcId="{2ABC5C1D-4C3D-BC4E-A8AA-41D7B733CDDD}" destId="{165FD12A-2E98-9542-9FF9-1C27C2F71872}" srcOrd="7" destOrd="0" presId="urn:microsoft.com/office/officeart/2016/7/layout/VerticalDownArrowProcess"/>
    <dgm:cxn modelId="{96FBDF37-E240-5045-84CA-4815B5600B09}" type="presParOf" srcId="{2ABC5C1D-4C3D-BC4E-A8AA-41D7B733CDDD}" destId="{84A303B3-5A7F-6644-8589-D61BD5313DFA}" srcOrd="8" destOrd="0" presId="urn:microsoft.com/office/officeart/2016/7/layout/VerticalDownArrowProcess"/>
    <dgm:cxn modelId="{73E7AF80-A7ED-3846-9979-1695674FB3FF}" type="presParOf" srcId="{84A303B3-5A7F-6644-8589-D61BD5313DFA}" destId="{E0B8CC3D-6271-B04A-AE24-6F6EB65B6A4F}" srcOrd="0" destOrd="0" presId="urn:microsoft.com/office/officeart/2016/7/layout/VerticalDownArrowProcess"/>
    <dgm:cxn modelId="{BE23129C-2B72-0444-A333-0A1DE213630A}" type="presParOf" srcId="{84A303B3-5A7F-6644-8589-D61BD5313DFA}" destId="{3FAC295D-263C-AF41-9C3C-252D2C46184A}" srcOrd="1" destOrd="0" presId="urn:microsoft.com/office/officeart/2016/7/layout/VerticalDownArrowProcess"/>
    <dgm:cxn modelId="{D46F3800-7C43-5C42-A7F6-D5D7EA6E6235}" type="presParOf" srcId="{84A303B3-5A7F-6644-8589-D61BD5313DFA}" destId="{14B04962-ADA0-AB42-9A8F-6B2347B784AC}" srcOrd="2" destOrd="0" presId="urn:microsoft.com/office/officeart/2016/7/layout/VerticalDownArrowProcess"/>
    <dgm:cxn modelId="{DD9925B5-98E3-EC4B-A481-D5A661A0DB30}" type="presParOf" srcId="{2ABC5C1D-4C3D-BC4E-A8AA-41D7B733CDDD}" destId="{5B39C724-572B-304D-A6C2-761FD61373B0}" srcOrd="9" destOrd="0" presId="urn:microsoft.com/office/officeart/2016/7/layout/VerticalDownArrowProcess"/>
    <dgm:cxn modelId="{9CD7D498-3986-2F4E-98E9-307C5D2E286C}" type="presParOf" srcId="{2ABC5C1D-4C3D-BC4E-A8AA-41D7B733CDDD}" destId="{0494FC40-5139-224B-96FE-486D29FCCAF5}" srcOrd="10" destOrd="0" presId="urn:microsoft.com/office/officeart/2016/7/layout/VerticalDownArrowProcess"/>
    <dgm:cxn modelId="{61FF9DCB-6E81-7040-A519-723F9116A488}" type="presParOf" srcId="{0494FC40-5139-224B-96FE-486D29FCCAF5}" destId="{F7441C35-84FA-3644-9EBE-B24ED9846E52}" srcOrd="0" destOrd="0" presId="urn:microsoft.com/office/officeart/2016/7/layout/VerticalDownArrowProcess"/>
    <dgm:cxn modelId="{A6D0616C-4A65-0F45-837B-8AD5E0AC2E1A}" type="presParOf" srcId="{0494FC40-5139-224B-96FE-486D29FCCAF5}" destId="{5DFBDEAA-215F-614B-AB67-E8B5A20EABC3}" srcOrd="1" destOrd="0" presId="urn:microsoft.com/office/officeart/2016/7/layout/VerticalDownArrowProcess"/>
    <dgm:cxn modelId="{033BB8E4-30CE-204B-BCA1-CAF217AA0487}" type="presParOf" srcId="{0494FC40-5139-224B-96FE-486D29FCCAF5}" destId="{A2867BEE-8B17-224C-B519-8BF856CC2B75}" srcOrd="2" destOrd="0" presId="urn:microsoft.com/office/officeart/2016/7/layout/VerticalDownArrowProcess"/>
    <dgm:cxn modelId="{4F2DEF16-60F5-264F-844B-4E10A3AD25A0}" type="presParOf" srcId="{2ABC5C1D-4C3D-BC4E-A8AA-41D7B733CDDD}" destId="{631AFDC4-576A-8643-856B-FFADD6D1CE00}" srcOrd="11" destOrd="0" presId="urn:microsoft.com/office/officeart/2016/7/layout/VerticalDownArrowProcess"/>
    <dgm:cxn modelId="{B2BA6490-B3FD-9844-A3BD-640BDC0C5CFE}" type="presParOf" srcId="{2ABC5C1D-4C3D-BC4E-A8AA-41D7B733CDDD}" destId="{CD6EF389-0AA9-8849-857D-7210B1C844A6}" srcOrd="12" destOrd="0" presId="urn:microsoft.com/office/officeart/2016/7/layout/VerticalDownArrowProcess"/>
    <dgm:cxn modelId="{4CFE4E13-A13A-BB4C-B6AF-56FB158C9983}" type="presParOf" srcId="{CD6EF389-0AA9-8849-857D-7210B1C844A6}" destId="{EAF31519-C7EB-F14E-BAC1-A0161A9F6C6A}" srcOrd="0" destOrd="0" presId="urn:microsoft.com/office/officeart/2016/7/layout/VerticalDownArrowProcess"/>
    <dgm:cxn modelId="{8E4982D0-3D13-BB41-8492-E5948697795B}" type="presParOf" srcId="{CD6EF389-0AA9-8849-857D-7210B1C844A6}" destId="{21A57FA5-5447-BB4A-A3A8-94D7B5F98FFF}" srcOrd="1" destOrd="0" presId="urn:microsoft.com/office/officeart/2016/7/layout/VerticalDownArrowProcess"/>
    <dgm:cxn modelId="{5CB5EFED-FAAA-9A48-B6E4-E9517F5A306B}" type="presParOf" srcId="{CD6EF389-0AA9-8849-857D-7210B1C844A6}" destId="{6666E56F-CBE4-B047-8B45-2CF5D6D78F98}" srcOrd="2" destOrd="0" presId="urn:microsoft.com/office/officeart/2016/7/layout/VerticalDownArrowProcess"/>
    <dgm:cxn modelId="{5825D798-D119-E840-9A27-634BE58EB727}" type="presParOf" srcId="{2ABC5C1D-4C3D-BC4E-A8AA-41D7B733CDDD}" destId="{B6CA996C-72F8-F248-86CD-3AD1BCC7400E}" srcOrd="13" destOrd="0" presId="urn:microsoft.com/office/officeart/2016/7/layout/VerticalDownArrowProcess"/>
    <dgm:cxn modelId="{F724C0FD-22C6-8B47-8C56-2A650E981100}" type="presParOf" srcId="{2ABC5C1D-4C3D-BC4E-A8AA-41D7B733CDDD}" destId="{5746EDF9-4E60-614F-858A-BA3F22658441}" srcOrd="14" destOrd="0" presId="urn:microsoft.com/office/officeart/2016/7/layout/VerticalDownArrowProcess"/>
    <dgm:cxn modelId="{1FDCDCEB-6B9E-0548-8603-2EC33D6FAC52}" type="presParOf" srcId="{5746EDF9-4E60-614F-858A-BA3F22658441}" destId="{F7F84CFC-7C24-B649-B5F9-F87D290F1E9C}" srcOrd="0" destOrd="0" presId="urn:microsoft.com/office/officeart/2016/7/layout/VerticalDownArrowProcess"/>
    <dgm:cxn modelId="{98381CDB-9DE3-B449-8C5E-19DA064B9628}" type="presParOf" srcId="{5746EDF9-4E60-614F-858A-BA3F22658441}" destId="{D175BEDA-2873-E040-B47B-DD67CF9F6489}" srcOrd="1" destOrd="0" presId="urn:microsoft.com/office/officeart/2016/7/layout/VerticalDownArrowProcess"/>
    <dgm:cxn modelId="{7AE7661A-2F6F-844C-8B37-11B75C4598D7}" type="presParOf" srcId="{5746EDF9-4E60-614F-858A-BA3F22658441}" destId="{79EB1C53-723B-2A4F-B750-8791C38B7C5D}" srcOrd="2" destOrd="0" presId="urn:microsoft.com/office/officeart/2016/7/layout/VerticalDownArrowProcess"/>
    <dgm:cxn modelId="{D45A2A9C-22F6-884C-A4F4-AAEB18B9CBF1}" type="presParOf" srcId="{2ABC5C1D-4C3D-BC4E-A8AA-41D7B733CDDD}" destId="{D2EF53B2-E8D2-A14C-BC81-C729BCAEB467}" srcOrd="15" destOrd="0" presId="urn:microsoft.com/office/officeart/2016/7/layout/VerticalDownArrowProcess"/>
    <dgm:cxn modelId="{66961D12-46C2-6244-86A5-489CF4CAE243}" type="presParOf" srcId="{2ABC5C1D-4C3D-BC4E-A8AA-41D7B733CDDD}" destId="{7E409E36-043A-BF4A-A727-5CCE0AC5CC08}" srcOrd="16" destOrd="0" presId="urn:microsoft.com/office/officeart/2016/7/layout/VerticalDownArrowProcess"/>
    <dgm:cxn modelId="{05A03A42-C2AC-324B-B9E5-80191C2C301C}" type="presParOf" srcId="{7E409E36-043A-BF4A-A727-5CCE0AC5CC08}" destId="{2E992E33-9B0F-DD4D-84CF-9D3065FCA25C}" srcOrd="0" destOrd="0" presId="urn:microsoft.com/office/officeart/2016/7/layout/VerticalDownArrowProcess"/>
    <dgm:cxn modelId="{93F4FD4A-293C-A54D-897F-0B3DE13544D8}" type="presParOf" srcId="{7E409E36-043A-BF4A-A727-5CCE0AC5CC08}" destId="{61FDF752-95C1-BC49-A3A2-0DBCF13F0016}" srcOrd="1" destOrd="0" presId="urn:microsoft.com/office/officeart/2016/7/layout/VerticalDownArrowProcess"/>
    <dgm:cxn modelId="{5D3B5F24-E9DD-734A-A398-007FA1DCCED1}" type="presParOf" srcId="{7E409E36-043A-BF4A-A727-5CCE0AC5CC08}" destId="{2CB29E0F-BDE7-FD46-82A2-816914542CE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E0BA00-6233-0B49-A2BF-45E6B57D0EB9}">
      <dsp:nvSpPr>
        <dsp:cNvPr id="0" name=""/>
        <dsp:cNvSpPr/>
      </dsp:nvSpPr>
      <dsp:spPr>
        <a:xfrm>
          <a:off x="0" y="5437576"/>
          <a:ext cx="1813472" cy="44614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74" tIns="128016" rIns="128974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Analyze</a:t>
          </a:r>
        </a:p>
      </dsp:txBody>
      <dsp:txXfrm>
        <a:off x="0" y="5437576"/>
        <a:ext cx="1813472" cy="446148"/>
      </dsp:txXfrm>
    </dsp:sp>
    <dsp:sp modelId="{69A1D9AC-B4B5-934C-B268-6F022B7AC798}">
      <dsp:nvSpPr>
        <dsp:cNvPr id="0" name=""/>
        <dsp:cNvSpPr/>
      </dsp:nvSpPr>
      <dsp:spPr>
        <a:xfrm>
          <a:off x="1813472" y="5437576"/>
          <a:ext cx="5440418" cy="44614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57" tIns="228600" rIns="1103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 bioinformatics analysis of the cloned gene</a:t>
          </a:r>
        </a:p>
      </dsp:txBody>
      <dsp:txXfrm>
        <a:off x="1813472" y="5437576"/>
        <a:ext cx="5440418" cy="446148"/>
      </dsp:txXfrm>
    </dsp:sp>
    <dsp:sp modelId="{6F7B9CEB-A9A2-8C49-940B-D7215A46FF1E}">
      <dsp:nvSpPr>
        <dsp:cNvPr id="0" name=""/>
        <dsp:cNvSpPr/>
      </dsp:nvSpPr>
      <dsp:spPr>
        <a:xfrm rot="10800000">
          <a:off x="0" y="4758091"/>
          <a:ext cx="1813472" cy="68617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74" tIns="128016" rIns="128974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Sequence</a:t>
          </a:r>
        </a:p>
      </dsp:txBody>
      <dsp:txXfrm rot="-10800000">
        <a:off x="0" y="4758091"/>
        <a:ext cx="1813472" cy="446014"/>
      </dsp:txXfrm>
    </dsp:sp>
    <dsp:sp modelId="{D55CC785-3D74-D14D-A136-7769DB64F767}">
      <dsp:nvSpPr>
        <dsp:cNvPr id="0" name=""/>
        <dsp:cNvSpPr/>
      </dsp:nvSpPr>
      <dsp:spPr>
        <a:xfrm>
          <a:off x="1813472" y="4758091"/>
          <a:ext cx="5440418" cy="446014"/>
        </a:xfrm>
        <a:prstGeom prst="rect">
          <a:avLst/>
        </a:prstGeom>
        <a:solidFill>
          <a:schemeClr val="accent5">
            <a:tint val="40000"/>
            <a:alpha val="90000"/>
            <a:hueOff val="-842470"/>
            <a:satOff val="-2854"/>
            <a:lumOff val="-36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842470"/>
              <a:satOff val="-2854"/>
              <a:lumOff val="-3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57" tIns="228600" rIns="1103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Sequence DNA </a:t>
          </a:r>
        </a:p>
      </dsp:txBody>
      <dsp:txXfrm>
        <a:off x="1813472" y="4758091"/>
        <a:ext cx="5440418" cy="446014"/>
      </dsp:txXfrm>
    </dsp:sp>
    <dsp:sp modelId="{C957F388-598A-4740-87CB-35BED55E42B4}">
      <dsp:nvSpPr>
        <dsp:cNvPr id="0" name=""/>
        <dsp:cNvSpPr/>
      </dsp:nvSpPr>
      <dsp:spPr>
        <a:xfrm rot="10800000">
          <a:off x="0" y="4078607"/>
          <a:ext cx="1813472" cy="68617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74" tIns="128016" rIns="128974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Isolate</a:t>
          </a:r>
        </a:p>
      </dsp:txBody>
      <dsp:txXfrm rot="-10800000">
        <a:off x="0" y="4078607"/>
        <a:ext cx="1813472" cy="446014"/>
      </dsp:txXfrm>
    </dsp:sp>
    <dsp:sp modelId="{225D6119-8DB8-1546-99E5-151DBBA78BE6}">
      <dsp:nvSpPr>
        <dsp:cNvPr id="0" name=""/>
        <dsp:cNvSpPr/>
      </dsp:nvSpPr>
      <dsp:spPr>
        <a:xfrm>
          <a:off x="1813472" y="4078607"/>
          <a:ext cx="5440418" cy="446014"/>
        </a:xfrm>
        <a:prstGeom prst="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57" tIns="228600" rIns="1103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Isolate plasmid from the bacteria</a:t>
          </a:r>
        </a:p>
      </dsp:txBody>
      <dsp:txXfrm>
        <a:off x="1813472" y="4078607"/>
        <a:ext cx="5440418" cy="446014"/>
      </dsp:txXfrm>
    </dsp:sp>
    <dsp:sp modelId="{33A66A6A-32BF-BD40-8E62-E8655B65FF25}">
      <dsp:nvSpPr>
        <dsp:cNvPr id="0" name=""/>
        <dsp:cNvSpPr/>
      </dsp:nvSpPr>
      <dsp:spPr>
        <a:xfrm rot="10800000">
          <a:off x="0" y="3399123"/>
          <a:ext cx="1813472" cy="68617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74" tIns="128016" rIns="128974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</a:t>
          </a:r>
        </a:p>
      </dsp:txBody>
      <dsp:txXfrm rot="-10800000">
        <a:off x="0" y="3399123"/>
        <a:ext cx="1813472" cy="446014"/>
      </dsp:txXfrm>
    </dsp:sp>
    <dsp:sp modelId="{9AAE23EA-3014-8645-82F9-EA519337E1B9}">
      <dsp:nvSpPr>
        <dsp:cNvPr id="0" name=""/>
        <dsp:cNvSpPr/>
      </dsp:nvSpPr>
      <dsp:spPr>
        <a:xfrm>
          <a:off x="1813472" y="3399123"/>
          <a:ext cx="5440418" cy="446014"/>
        </a:xfrm>
        <a:prstGeom prst="rect">
          <a:avLst/>
        </a:prstGeom>
        <a:solidFill>
          <a:schemeClr val="accent5">
            <a:tint val="40000"/>
            <a:alpha val="90000"/>
            <a:hueOff val="-2527411"/>
            <a:satOff val="-8562"/>
            <a:lumOff val="-109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527411"/>
              <a:satOff val="-8562"/>
              <a:lumOff val="-1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57" tIns="228600" rIns="1103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 bacteria with the plasmid</a:t>
          </a:r>
        </a:p>
      </dsp:txBody>
      <dsp:txXfrm>
        <a:off x="1813472" y="3399123"/>
        <a:ext cx="5440418" cy="446014"/>
      </dsp:txXfrm>
    </dsp:sp>
    <dsp:sp modelId="{3FAC295D-263C-AF41-9C3C-252D2C46184A}">
      <dsp:nvSpPr>
        <dsp:cNvPr id="0" name=""/>
        <dsp:cNvSpPr/>
      </dsp:nvSpPr>
      <dsp:spPr>
        <a:xfrm rot="10800000">
          <a:off x="0" y="2719638"/>
          <a:ext cx="1813472" cy="68617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74" tIns="128016" rIns="128974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Ligate</a:t>
          </a:r>
        </a:p>
      </dsp:txBody>
      <dsp:txXfrm rot="-10800000">
        <a:off x="0" y="2719638"/>
        <a:ext cx="1813472" cy="446014"/>
      </dsp:txXfrm>
    </dsp:sp>
    <dsp:sp modelId="{14B04962-ADA0-AB42-9A8F-6B2347B784AC}">
      <dsp:nvSpPr>
        <dsp:cNvPr id="0" name=""/>
        <dsp:cNvSpPr/>
      </dsp:nvSpPr>
      <dsp:spPr>
        <a:xfrm>
          <a:off x="1813472" y="2719638"/>
          <a:ext cx="5440418" cy="446014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57" tIns="228600" rIns="1103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Ligate PCR product into plasmid vector </a:t>
          </a:r>
        </a:p>
      </dsp:txBody>
      <dsp:txXfrm>
        <a:off x="1813472" y="2719638"/>
        <a:ext cx="5440418" cy="446014"/>
      </dsp:txXfrm>
    </dsp:sp>
    <dsp:sp modelId="{5DFBDEAA-215F-614B-AB67-E8B5A20EABC3}">
      <dsp:nvSpPr>
        <dsp:cNvPr id="0" name=""/>
        <dsp:cNvSpPr/>
      </dsp:nvSpPr>
      <dsp:spPr>
        <a:xfrm rot="10800000">
          <a:off x="0" y="2040154"/>
          <a:ext cx="1813472" cy="68617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74" tIns="128016" rIns="128974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Purify</a:t>
          </a:r>
        </a:p>
      </dsp:txBody>
      <dsp:txXfrm rot="-10800000">
        <a:off x="0" y="2040154"/>
        <a:ext cx="1813472" cy="446014"/>
      </dsp:txXfrm>
    </dsp:sp>
    <dsp:sp modelId="{A2867BEE-8B17-224C-B519-8BF856CC2B75}">
      <dsp:nvSpPr>
        <dsp:cNvPr id="0" name=""/>
        <dsp:cNvSpPr/>
      </dsp:nvSpPr>
      <dsp:spPr>
        <a:xfrm>
          <a:off x="1813472" y="2040154"/>
          <a:ext cx="5440418" cy="446014"/>
        </a:xfrm>
        <a:prstGeom prst="rect">
          <a:avLst/>
        </a:prstGeom>
        <a:solidFill>
          <a:schemeClr val="accent5">
            <a:tint val="40000"/>
            <a:alpha val="90000"/>
            <a:hueOff val="-4212351"/>
            <a:satOff val="-14270"/>
            <a:lumOff val="-183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212351"/>
              <a:satOff val="-14270"/>
              <a:lumOff val="-18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57" tIns="228600" rIns="1103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Purify the PCR product </a:t>
          </a:r>
        </a:p>
      </dsp:txBody>
      <dsp:txXfrm>
        <a:off x="1813472" y="2040154"/>
        <a:ext cx="5440418" cy="446014"/>
      </dsp:txXfrm>
    </dsp:sp>
    <dsp:sp modelId="{21A57FA5-5447-BB4A-A3A8-94D7B5F98FFF}">
      <dsp:nvSpPr>
        <dsp:cNvPr id="0" name=""/>
        <dsp:cNvSpPr/>
      </dsp:nvSpPr>
      <dsp:spPr>
        <a:xfrm rot="10800000">
          <a:off x="0" y="1360669"/>
          <a:ext cx="1813472" cy="68617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74" tIns="128016" rIns="128974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Assess</a:t>
          </a:r>
        </a:p>
      </dsp:txBody>
      <dsp:txXfrm rot="-10800000">
        <a:off x="0" y="1360669"/>
        <a:ext cx="1813472" cy="446014"/>
      </dsp:txXfrm>
    </dsp:sp>
    <dsp:sp modelId="{6666E56F-CBE4-B047-8B45-2CF5D6D78F98}">
      <dsp:nvSpPr>
        <dsp:cNvPr id="0" name=""/>
        <dsp:cNvSpPr/>
      </dsp:nvSpPr>
      <dsp:spPr>
        <a:xfrm>
          <a:off x="1813472" y="1360669"/>
          <a:ext cx="5440418" cy="446014"/>
        </a:xfrm>
        <a:prstGeom prst="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57" tIns="228600" rIns="1103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Assess the results of PCR </a:t>
          </a:r>
        </a:p>
      </dsp:txBody>
      <dsp:txXfrm>
        <a:off x="1813472" y="1360669"/>
        <a:ext cx="5440418" cy="446014"/>
      </dsp:txXfrm>
    </dsp:sp>
    <dsp:sp modelId="{D175BEDA-2873-E040-B47B-DD67CF9F6489}">
      <dsp:nvSpPr>
        <dsp:cNvPr id="0" name=""/>
        <dsp:cNvSpPr/>
      </dsp:nvSpPr>
      <dsp:spPr>
        <a:xfrm rot="10800000">
          <a:off x="0" y="681185"/>
          <a:ext cx="1813472" cy="68617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74" tIns="128016" rIns="128974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Amplify</a:t>
          </a:r>
        </a:p>
      </dsp:txBody>
      <dsp:txXfrm rot="-10800000">
        <a:off x="0" y="681185"/>
        <a:ext cx="1813472" cy="446014"/>
      </dsp:txXfrm>
    </dsp:sp>
    <dsp:sp modelId="{79EB1C53-723B-2A4F-B750-8791C38B7C5D}">
      <dsp:nvSpPr>
        <dsp:cNvPr id="0" name=""/>
        <dsp:cNvSpPr/>
      </dsp:nvSpPr>
      <dsp:spPr>
        <a:xfrm>
          <a:off x="1813472" y="681185"/>
          <a:ext cx="5440418" cy="446014"/>
        </a:xfrm>
        <a:prstGeom prst="rect">
          <a:avLst/>
        </a:prstGeom>
        <a:solidFill>
          <a:schemeClr val="accent5">
            <a:tint val="40000"/>
            <a:alpha val="90000"/>
            <a:hueOff val="-5897292"/>
            <a:satOff val="-19978"/>
            <a:lumOff val="-256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97292"/>
              <a:satOff val="-19978"/>
              <a:lumOff val="-25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57" tIns="228600" rIns="1103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Amplify region of GAPC gene using PCR</a:t>
          </a:r>
        </a:p>
      </dsp:txBody>
      <dsp:txXfrm>
        <a:off x="1813472" y="681185"/>
        <a:ext cx="5440418" cy="446014"/>
      </dsp:txXfrm>
    </dsp:sp>
    <dsp:sp modelId="{61FDF752-95C1-BC49-A3A2-0DBCF13F0016}">
      <dsp:nvSpPr>
        <dsp:cNvPr id="0" name=""/>
        <dsp:cNvSpPr/>
      </dsp:nvSpPr>
      <dsp:spPr>
        <a:xfrm rot="10800000">
          <a:off x="0" y="1701"/>
          <a:ext cx="1813472" cy="68617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974" tIns="128016" rIns="128974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and extract</a:t>
          </a:r>
        </a:p>
      </dsp:txBody>
      <dsp:txXfrm rot="-10800000">
        <a:off x="0" y="1701"/>
        <a:ext cx="1813472" cy="446014"/>
      </dsp:txXfrm>
    </dsp:sp>
    <dsp:sp modelId="{2CB29E0F-BDE7-FD46-82A2-816914542CE6}">
      <dsp:nvSpPr>
        <dsp:cNvPr id="0" name=""/>
        <dsp:cNvSpPr/>
      </dsp:nvSpPr>
      <dsp:spPr>
        <a:xfrm>
          <a:off x="1813472" y="1701"/>
          <a:ext cx="5440418" cy="44601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57" tIns="228600" rIns="1103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Identify and extract gDNA from jac plant</a:t>
          </a:r>
        </a:p>
      </dsp:txBody>
      <dsp:txXfrm>
        <a:off x="1813472" y="1701"/>
        <a:ext cx="5440418" cy="446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CDCEC-CED6-AB4F-AC72-3C3E8C32353D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CA659-11A8-C044-9E2C-E0BA326848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9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this will come in handy with PCR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CA659-11A8-C044-9E2C-E0BA326848C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6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DNA can also</a:t>
            </a:r>
            <a:r>
              <a:rPr lang="en-US" baseline="0" dirty="0"/>
              <a:t> be found in two other organelles–mitochondria and (in plant cells) chloroplasts.  In bacteria also have small DNA elements called plasmids.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CA659-11A8-C044-9E2C-E0BA326848C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14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acidic</a:t>
            </a:r>
            <a:r>
              <a:rPr lang="en-US" baseline="0" dirty="0"/>
              <a:t> components are found in plant vacuoles and DNA in the nucleus why would they damage DNA during extraction?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CA659-11A8-C044-9E2C-E0BA326848C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3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EDTA—ethylenediamine tetraacetate</a:t>
            </a:r>
          </a:p>
          <a:p>
            <a:r>
              <a:rPr lang="en-US" dirty="0"/>
              <a:t>CTAB–</a:t>
            </a:r>
            <a:r>
              <a:rPr lang="en-US" baseline="0" dirty="0"/>
              <a:t>cetyltrimethylammonium bromide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CA659-11A8-C044-9E2C-E0BA326848C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26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CA659-11A8-C044-9E2C-E0BA326848C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31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chaotropic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agent is a molecule in water solution that can disrupt the hydrogen bonding network between water molecules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CA659-11A8-C044-9E2C-E0BA326848C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7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0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5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9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6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8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4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5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3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2A27D-9C07-6345-8EDE-EC2F206F2B30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4A837-1A8D-0145-9B24-078B2FA8A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1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ii5JDkoqbgAhWHB3wKHUhABhQQjRx6BAgBEAU&amp;url=http%3A%2F%2Fwww.clker.com%2Fclipart-epenndorf-with-pellet-and-supernatant.html&amp;psig=AOvVaw3yACZo3gmPvJgrBrIXLeF-&amp;ust=154951376677863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thinnergene.com/about-thinnergene/genetics-101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Tzt-esaXgAhWwFzQIHdJsBGQQjRx6BAgBEAU&amp;url=http%3A%2F%2Fwww.maltawildplants.com%2FBIGN%2FJacaranda_mimosifolia.php&amp;psig=AOvVaw2mOOmHhO1nwkzcDt5Cd-ri&amp;ust=1549483269762394" TargetMode="External"/><Relationship Id="rId2" Type="http://schemas.openxmlformats.org/officeDocument/2006/relationships/hyperlink" Target="https://en.wikipedia.org/wiki/Enzy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Nucleic Acid Extraction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 208 </a:t>
            </a:r>
          </a:p>
          <a:p>
            <a:r>
              <a:rPr lang="en-US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103499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03"/>
            <a:ext cx="10515600" cy="1325563"/>
          </a:xfrm>
        </p:spPr>
        <p:txBody>
          <a:bodyPr/>
          <a:lstStyle/>
          <a:p>
            <a:r>
              <a:rPr lang="en-US" dirty="0"/>
              <a:t>Purifying DNA from plants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36" y="1502068"/>
            <a:ext cx="6302401" cy="4645514"/>
          </a:xfrm>
        </p:spPr>
        <p:txBody>
          <a:bodyPr>
            <a:normAutofit/>
          </a:bodyPr>
          <a:lstStyle/>
          <a:p>
            <a:r>
              <a:rPr lang="en-US" dirty="0"/>
              <a:t>Plants are multicellular eukaryotic organisms distinguished by rigid cells walls– this is a challenge DNA extraction</a:t>
            </a:r>
          </a:p>
          <a:p>
            <a:pPr lvl="1"/>
            <a:r>
              <a:rPr lang="en-US" dirty="0"/>
              <a:t>Cell walls are composed of multiple layers of cellulose among other polysaccharides which can </a:t>
            </a:r>
            <a:r>
              <a:rPr lang="en-US" dirty="0">
                <a:solidFill>
                  <a:srgbClr val="FF0000"/>
                </a:solidFill>
              </a:rPr>
              <a:t>colocalize</a:t>
            </a:r>
            <a:r>
              <a:rPr lang="en-US" dirty="0"/>
              <a:t> with DNA during the purification process</a:t>
            </a:r>
          </a:p>
          <a:p>
            <a:r>
              <a:rPr lang="en-US" dirty="0"/>
              <a:t>Cells also have, </a:t>
            </a:r>
            <a:r>
              <a:rPr lang="en-US" b="1" dirty="0"/>
              <a:t>nucleases</a:t>
            </a:r>
            <a:r>
              <a:rPr lang="en-US" dirty="0"/>
              <a:t> (enzymes), that can digest DNA and acidic components found in plant vacuoles that can damage DNA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38" y="0"/>
            <a:ext cx="5217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0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2824" t="13571" r="4470" b="9079"/>
          <a:stretch/>
        </p:blipFill>
        <p:spPr>
          <a:xfrm>
            <a:off x="5650007" y="1649704"/>
            <a:ext cx="2653553" cy="2194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5" y="183809"/>
            <a:ext cx="10515600" cy="1325563"/>
          </a:xfrm>
        </p:spPr>
        <p:txBody>
          <a:bodyPr/>
          <a:lstStyle/>
          <a:p>
            <a:r>
              <a:rPr lang="en-US" dirty="0"/>
              <a:t>Grinding and Lysing Plant Tissue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188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disrupt the cell wall, we must use </a:t>
            </a:r>
            <a:r>
              <a:rPr lang="en-US" b="1" dirty="0"/>
              <a:t>(1) mechanical</a:t>
            </a:r>
            <a:r>
              <a:rPr lang="en-US" dirty="0"/>
              <a:t> force: </a:t>
            </a:r>
          </a:p>
          <a:p>
            <a:pPr lvl="1"/>
            <a:r>
              <a:rPr lang="en-US" dirty="0"/>
              <a:t>We will be using micropestle for this lab. </a:t>
            </a:r>
          </a:p>
          <a:p>
            <a:r>
              <a:rPr lang="en-US" b="1" dirty="0"/>
              <a:t>(2) chemical methods </a:t>
            </a:r>
            <a:r>
              <a:rPr lang="en-US" dirty="0"/>
              <a:t>like</a:t>
            </a:r>
            <a:r>
              <a:rPr lang="en-US" b="1" dirty="0"/>
              <a:t> </a:t>
            </a:r>
            <a:r>
              <a:rPr lang="en-US" dirty="0">
                <a:solidFill>
                  <a:srgbClr val="FF0000"/>
                </a:solidFill>
              </a:rPr>
              <a:t>lysis buffer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Prevents damage to DNA by the cell contents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EDTA</a:t>
            </a:r>
            <a:r>
              <a:rPr lang="en-US" dirty="0"/>
              <a:t>—</a:t>
            </a:r>
            <a:r>
              <a:rPr lang="en-US" b="1" dirty="0"/>
              <a:t>(1) </a:t>
            </a:r>
            <a:r>
              <a:rPr lang="en-US" dirty="0"/>
              <a:t>removes Mg+ ions by chelation thus destabilizing the cell wall and cell membrane &amp; </a:t>
            </a:r>
            <a:r>
              <a:rPr lang="en-US" b="1" dirty="0"/>
              <a:t>(2) </a:t>
            </a:r>
            <a:r>
              <a:rPr lang="en-US" dirty="0"/>
              <a:t>inhibits nucleases</a:t>
            </a:r>
          </a:p>
          <a:p>
            <a:pPr lvl="1"/>
            <a:r>
              <a:rPr lang="en-US" dirty="0"/>
              <a:t>Has buffering capacity (acidic components), most have pH 8.0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Nonionic detergent </a:t>
            </a:r>
            <a:r>
              <a:rPr lang="en-US" dirty="0"/>
              <a:t>used to lyse plant cells and precipitate DNA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17859" y="365125"/>
            <a:ext cx="332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arker Felt Thin" charset="0"/>
                <a:ea typeface="Marker Felt Thin" charset="0"/>
                <a:cs typeface="Marker Felt Thin" charset="0"/>
              </a:rPr>
              <a:t>When choosing the plant tissue, what do you want to look for?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17859" y="1011456"/>
            <a:ext cx="3325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arker Felt Thin" charset="0"/>
                <a:ea typeface="Marker Felt Thin" charset="0"/>
                <a:cs typeface="Marker Felt Thin" charset="0"/>
              </a:rPr>
              <a:t>Answer: young green leaves are best for gDNA extraction.   Y? leaves are still growing and thus have a greater ratio of nuclear volume to cytoplasmic volume.  Y? leaves also have fewer chemicals that can interfere with DNA isolation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64991" y="3499495"/>
            <a:ext cx="3325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arker Felt Thin" charset="0"/>
                <a:ea typeface="Marker Felt Thin" charset="0"/>
                <a:cs typeface="Marker Felt Thin" charset="0"/>
              </a:rPr>
              <a:t>Plant cells are selectively permeable—they allow some molecules to pass through while blocking others.  Cell membranes are composed of phospholipids (fat) and proteins. Detergents can be used to disrupt these.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A9C4-9AF3-774E-8CA7-A2CE051E53B1}"/>
              </a:ext>
            </a:extLst>
          </p:cNvPr>
          <p:cNvSpPr txBox="1"/>
          <p:nvPr/>
        </p:nvSpPr>
        <p:spPr>
          <a:xfrm>
            <a:off x="6246906" y="4557574"/>
            <a:ext cx="22894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arker Felt Thin" charset="0"/>
                <a:ea typeface="Marker Felt Thin" charset="0"/>
                <a:cs typeface="Marker Felt Thin" charset="0"/>
              </a:rPr>
              <a:t>It’s IMPORTANT to cut plant tissue into small pieces (1-2 mm), this will increase our DNA yield. Finer cuts go better into solution</a:t>
            </a:r>
          </a:p>
        </p:txBody>
      </p:sp>
    </p:spTree>
    <p:extLst>
      <p:ext uri="{BB962C8B-B14F-4D97-AF65-F5344CB8AC3E}">
        <p14:creationId xmlns:p14="http://schemas.microsoft.com/office/powerpoint/2010/main" val="214070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Purifying DNA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10055" cy="4351338"/>
          </a:xfrm>
        </p:spPr>
        <p:txBody>
          <a:bodyPr>
            <a:normAutofit/>
          </a:bodyPr>
          <a:lstStyle/>
          <a:p>
            <a:r>
              <a:rPr lang="en-US" dirty="0"/>
              <a:t>We centrifuge to remove cell debris</a:t>
            </a:r>
          </a:p>
          <a:p>
            <a:r>
              <a:rPr lang="en-US" dirty="0">
                <a:solidFill>
                  <a:srgbClr val="FF0000"/>
                </a:solidFill>
                <a:latin typeface="Bradley Hand" pitchFamily="2" charset="77"/>
              </a:rPr>
              <a:t>After cell lysis and centrifugation what remains in the supernatant?</a:t>
            </a:r>
          </a:p>
          <a:p>
            <a:pPr lvl="1"/>
            <a:r>
              <a:rPr lang="en-US" dirty="0"/>
              <a:t>DNA, RNA, &amp; proteins</a:t>
            </a:r>
          </a:p>
          <a:p>
            <a:r>
              <a:rPr lang="en-US" dirty="0"/>
              <a:t>To remove </a:t>
            </a:r>
            <a:r>
              <a:rPr lang="en-US" b="1" dirty="0"/>
              <a:t>these contaminants </a:t>
            </a:r>
            <a:r>
              <a:rPr lang="en-US" dirty="0"/>
              <a:t>from DNA, we will use silica based purification, which relies on the binding of DNA to silica in the presence of high [salt], such as guanidine that disrupt hydrophobic interactions . </a:t>
            </a:r>
            <a:r>
              <a:rPr lang="en-US" b="1" dirty="0"/>
              <a:t>Refer to pg. 14 on lab manual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17859" y="905456"/>
            <a:ext cx="332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arker Felt Thin" charset="0"/>
                <a:ea typeface="Marker Felt Thin" charset="0"/>
                <a:cs typeface="Marker Felt Thin" charset="0"/>
              </a:rPr>
              <a:t>During DNA purification should you vortex?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17859" y="1551787"/>
            <a:ext cx="3325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arker Felt Thin" charset="0"/>
                <a:ea typeface="Marker Felt Thin" charset="0"/>
                <a:cs typeface="Marker Felt Thin" charset="0"/>
              </a:rPr>
              <a:t>Answer: NO! this can result in shearing of DNA.  Intact, full-length DNA is necessary for subsequent steps in the experiment, such as PCR. </a:t>
            </a:r>
          </a:p>
        </p:txBody>
      </p:sp>
      <p:pic>
        <p:nvPicPr>
          <p:cNvPr id="5122" name="Picture 2" descr="Image result for cell pellet and supernatant">
            <a:hlinkClick r:id="rId3"/>
            <a:extLst>
              <a:ext uri="{FF2B5EF4-FFF2-40B4-BE49-F238E27FC236}">
                <a16:creationId xmlns:a16="http://schemas.microsoft.com/office/drawing/2014/main" id="{E8D8344B-A615-C54B-8DD1-7991930E1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419" y="3029115"/>
            <a:ext cx="2152928" cy="36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AEA52B-8867-CD47-A4C8-77DE175C9057}"/>
              </a:ext>
            </a:extLst>
          </p:cNvPr>
          <p:cNvCxnSpPr/>
          <p:nvPr/>
        </p:nvCxnSpPr>
        <p:spPr>
          <a:xfrm flipH="1" flipV="1">
            <a:off x="9572625" y="5086350"/>
            <a:ext cx="1357313" cy="5857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17B80C-6C89-9241-A8E3-84EA8F599159}"/>
              </a:ext>
            </a:extLst>
          </p:cNvPr>
          <p:cNvSpPr txBox="1"/>
          <p:nvPr/>
        </p:nvSpPr>
        <p:spPr>
          <a:xfrm>
            <a:off x="8804616" y="4625279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adley Hand" pitchFamily="2" charset="77"/>
              </a:rPr>
              <a:t>Supernatant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19A7F3-9D5F-8848-8647-7F93C6CE44B6}"/>
              </a:ext>
            </a:extLst>
          </p:cNvPr>
          <p:cNvCxnSpPr>
            <a:cxnSpLocks/>
          </p:cNvCxnSpPr>
          <p:nvPr/>
        </p:nvCxnSpPr>
        <p:spPr>
          <a:xfrm flipH="1" flipV="1">
            <a:off x="9958647" y="6176963"/>
            <a:ext cx="1038380" cy="3207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767F41-E2EC-954F-92BF-DB8EA0F5EEB8}"/>
              </a:ext>
            </a:extLst>
          </p:cNvPr>
          <p:cNvSpPr txBox="1"/>
          <p:nvPr/>
        </p:nvSpPr>
        <p:spPr>
          <a:xfrm>
            <a:off x="9550173" y="581530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adley Hand" pitchFamily="2" charset="77"/>
              </a:rPr>
              <a:t>Pellet</a:t>
            </a:r>
          </a:p>
        </p:txBody>
      </p:sp>
    </p:spTree>
    <p:extLst>
      <p:ext uri="{BB962C8B-B14F-4D97-AF65-F5344CB8AC3E}">
        <p14:creationId xmlns:p14="http://schemas.microsoft.com/office/powerpoint/2010/main" val="11417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142D-B6D8-C142-9765-F6BBD4D8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BBB8CDC2-BB73-0C44-BF8F-E7FF92DF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896"/>
            <a:ext cx="12192000" cy="6276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3D488-86BA-3640-A6EF-B4168117BD8A}"/>
              </a:ext>
            </a:extLst>
          </p:cNvPr>
          <p:cNvSpPr/>
          <p:nvPr/>
        </p:nvSpPr>
        <p:spPr>
          <a:xfrm>
            <a:off x="216506" y="5125888"/>
            <a:ext cx="3939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refer to pg. 14 on lab manual 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A3E3D7-2E82-3F44-B447-E0A7FDA5EFBF}"/>
              </a:ext>
            </a:extLst>
          </p:cNvPr>
          <p:cNvSpPr/>
          <p:nvPr/>
        </p:nvSpPr>
        <p:spPr>
          <a:xfrm>
            <a:off x="2053112" y="4664223"/>
            <a:ext cx="5459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Ethanol helps DNA bind to the column!!!!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5215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5330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Collect young plant leaves from jacaranda tree</a:t>
            </a:r>
          </a:p>
          <a:p>
            <a:r>
              <a:rPr lang="en-US" dirty="0"/>
              <a:t>Weigh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75-100 mg </a:t>
            </a:r>
            <a:r>
              <a:rPr lang="en-US" dirty="0"/>
              <a:t>&amp; cut plant leaves into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1- 2 mm </a:t>
            </a:r>
            <a:r>
              <a:rPr lang="en-US" dirty="0"/>
              <a:t>chunks</a:t>
            </a:r>
          </a:p>
          <a:p>
            <a:r>
              <a:rPr lang="en-US" dirty="0"/>
              <a:t>Grind in lysis buffer using a micropestle—Jamba juice quality</a:t>
            </a:r>
          </a:p>
          <a:p>
            <a:r>
              <a:rPr lang="en-US" dirty="0"/>
              <a:t>Remove solid plant material by centrifugation</a:t>
            </a:r>
          </a:p>
          <a:p>
            <a:r>
              <a:rPr lang="en-US" dirty="0"/>
              <a:t>Bind DNA to silica column in the presence of high salt and ethanol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Ethanol helps DNA bind to the column.  What does the salt do? 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While DNA binds to the silica column, protein, polysaccharides and lipids flow through after centrifugation</a:t>
            </a:r>
          </a:p>
          <a:p>
            <a:r>
              <a:rPr lang="en-US" dirty="0"/>
              <a:t>Wash column 3 X to remove contaminants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This removes any residual contaminants—protein, polysaccharides and lipids</a:t>
            </a:r>
          </a:p>
          <a:p>
            <a:r>
              <a:rPr lang="en-US" dirty="0"/>
              <a:t>Elute DNA using sterile H2O warmed to 70C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Warm H2O will solubilize the DNA </a:t>
            </a:r>
          </a:p>
        </p:txBody>
      </p:sp>
    </p:spTree>
    <p:extLst>
      <p:ext uri="{BB962C8B-B14F-4D97-AF65-F5344CB8AC3E}">
        <p14:creationId xmlns:p14="http://schemas.microsoft.com/office/powerpoint/2010/main" val="95184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4" y="78030"/>
            <a:ext cx="10515600" cy="1325563"/>
          </a:xfrm>
        </p:spPr>
        <p:txBody>
          <a:bodyPr/>
          <a:lstStyle/>
          <a:p>
            <a:r>
              <a:rPr lang="en-US" dirty="0"/>
              <a:t>Considerations &amp; common mistakes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16732"/>
            <a:ext cx="11887200" cy="4473575"/>
          </a:xfrm>
        </p:spPr>
        <p:txBody>
          <a:bodyPr>
            <a:noAutofit/>
          </a:bodyPr>
          <a:lstStyle/>
          <a:p>
            <a:r>
              <a:rPr lang="en-US" sz="2200" dirty="0"/>
              <a:t>Gloves and lab coats must be worn during this lab</a:t>
            </a:r>
          </a:p>
          <a:p>
            <a:r>
              <a:rPr lang="en-US" sz="2200" dirty="0"/>
              <a:t>Pay attention to parts of the protocol in </a:t>
            </a:r>
            <a:r>
              <a:rPr lang="en-US" sz="2200" b="1" i="1" dirty="0"/>
              <a:t>italics</a:t>
            </a:r>
            <a:r>
              <a:rPr lang="en-US" sz="2200" dirty="0"/>
              <a:t>—they explain the purpose of a given step</a:t>
            </a:r>
          </a:p>
          <a:p>
            <a:r>
              <a:rPr lang="en-US" sz="2200" b="1" dirty="0"/>
              <a:t>Step 5</a:t>
            </a:r>
            <a:r>
              <a:rPr lang="en-US" sz="2200" dirty="0"/>
              <a:t>: before moving to the next step check that the tissue is Jamba Juice quality—please check with me at this step</a:t>
            </a:r>
          </a:p>
          <a:p>
            <a:r>
              <a:rPr lang="en-US" sz="2200" b="1" dirty="0"/>
              <a:t>Step 6: </a:t>
            </a:r>
            <a:r>
              <a:rPr lang="en-US" sz="2200" dirty="0"/>
              <a:t>If necessary you may add an additional 50-100 ul. lysis buffer if your sample is not Jamba Juice quality—</a:t>
            </a:r>
            <a:r>
              <a:rPr lang="en-US" sz="2200" b="1" dirty="0"/>
              <a:t>this will aid in lysis and to ensure a homogenous lysate</a:t>
            </a:r>
          </a:p>
          <a:p>
            <a:r>
              <a:rPr lang="en-US" sz="2200" dirty="0"/>
              <a:t>When you use the microcentrifuge-–make sure it is balanced—there should be two samples in each group</a:t>
            </a:r>
          </a:p>
          <a:p>
            <a:r>
              <a:rPr lang="en-US" sz="2200" b="1" dirty="0"/>
              <a:t>Step 9</a:t>
            </a:r>
            <a:r>
              <a:rPr lang="en-US" sz="2200" dirty="0"/>
              <a:t>: total volume should be 900ul (400 of plant lysate &amp; 500 ethanol)—</a:t>
            </a:r>
            <a:r>
              <a:rPr lang="en-US" sz="2200" b="1" dirty="0"/>
              <a:t>volume check </a:t>
            </a:r>
          </a:p>
          <a:p>
            <a:r>
              <a:rPr lang="en-US" sz="2200" b="1" dirty="0"/>
              <a:t>Step 12: </a:t>
            </a:r>
            <a:r>
              <a:rPr lang="en-US" sz="2200" dirty="0"/>
              <a:t>make sure all the supernatant has passed through the column before proceeding to the washes. </a:t>
            </a:r>
          </a:p>
          <a:p>
            <a:r>
              <a:rPr lang="en-US" sz="2200" b="1" dirty="0"/>
              <a:t>Step 15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FF0000"/>
                </a:solidFill>
              </a:rPr>
              <a:t>Make sure you change the collection tube, This is your final product and you want to avoid re-contaminating it.  Use the molecular grade water, not the water on your bench. 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b="1" dirty="0"/>
              <a:t>Step 17</a:t>
            </a:r>
            <a:r>
              <a:rPr lang="en-US" sz="2200" dirty="0"/>
              <a:t>: </a:t>
            </a:r>
            <a:r>
              <a:rPr lang="en-US" sz="2200" b="1" dirty="0"/>
              <a:t>Volume check! </a:t>
            </a:r>
          </a:p>
          <a:p>
            <a:r>
              <a:rPr lang="en-US" sz="2200" b="1" dirty="0"/>
              <a:t>Make sure to label your tubes with date, group #, and samples A or 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7464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708" y="1027906"/>
            <a:ext cx="6350000" cy="4978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64566"/>
            <a:ext cx="5154637" cy="48123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Nucleotide chains that carry the genetic  instructions used in the growth, development, functioning &amp; reproduction of most living organisms. </a:t>
            </a:r>
          </a:p>
          <a:p>
            <a:r>
              <a:rPr lang="en-US" b="1" dirty="0"/>
              <a:t>DNA stores biological information.</a:t>
            </a:r>
          </a:p>
          <a:p>
            <a:r>
              <a:rPr lang="en-US" dirty="0"/>
              <a:t>Each nucleotide is composed of one of four nitrogen containing nucleo</a:t>
            </a:r>
            <a:r>
              <a:rPr lang="en-US" u="sng" dirty="0"/>
              <a:t>bases</a:t>
            </a:r>
            <a:r>
              <a:rPr lang="en-US" dirty="0"/>
              <a:t>, deoxyribose, and a phosphate group</a:t>
            </a:r>
          </a:p>
          <a:p>
            <a:pPr lvl="1"/>
            <a:r>
              <a:rPr lang="en-US" dirty="0"/>
              <a:t>cytosine </a:t>
            </a:r>
            <a:r>
              <a:rPr lang="pt-BR" dirty="0"/>
              <a:t>(C)</a:t>
            </a:r>
            <a:r>
              <a:rPr lang="de-DE" dirty="0"/>
              <a:t>, guanine (G), adenine (A), and thymine (T)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8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0188"/>
            <a:ext cx="4940508" cy="4676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Nucleotides are chained together by covalent bonds between the sugar of one nucleotide and the phosphate of the next</a:t>
            </a:r>
          </a:p>
          <a:p>
            <a:pPr lvl="1"/>
            <a:r>
              <a:rPr lang="en-US" b="1" dirty="0"/>
              <a:t>sugar-phosphate backbone—</a:t>
            </a:r>
            <a:r>
              <a:rPr lang="en-US" dirty="0"/>
              <a:t>which is negatively charged. </a:t>
            </a:r>
          </a:p>
          <a:p>
            <a:r>
              <a:rPr lang="en-US" dirty="0"/>
              <a:t>The nitrogenous bases of the 2 separate polynucleotide strands are bound together, according to base-paring  rules to make </a:t>
            </a:r>
            <a:r>
              <a:rPr lang="en-US" b="1" dirty="0"/>
              <a:t>H-bonds</a:t>
            </a:r>
            <a:r>
              <a:rPr lang="en-US" dirty="0"/>
              <a:t>, this makes DNA </a:t>
            </a:r>
            <a:r>
              <a:rPr lang="en-US" b="1" dirty="0"/>
              <a:t>double-stranded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A—T  </a:t>
            </a:r>
          </a:p>
          <a:p>
            <a:pPr lvl="1"/>
            <a:r>
              <a:rPr lang="en-US" dirty="0"/>
              <a:t>C—G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708" y="1027906"/>
            <a:ext cx="6350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D7A72-50A9-3C41-B889-5D8A313D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1427" y="171639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Bradley Hand" pitchFamily="2" charset="77"/>
              </a:rPr>
              <a:t>DNA to </a:t>
            </a:r>
            <a:br>
              <a:rPr lang="en-US" sz="4800" dirty="0">
                <a:latin typeface="Bradley Hand" pitchFamily="2" charset="77"/>
              </a:rPr>
            </a:br>
            <a:r>
              <a:rPr lang="en-US" sz="4800" dirty="0">
                <a:latin typeface="Bradley Hand" pitchFamily="2" charset="77"/>
              </a:rPr>
              <a:t>Genes</a:t>
            </a:r>
          </a:p>
        </p:txBody>
      </p:sp>
      <p:pic>
        <p:nvPicPr>
          <p:cNvPr id="1026" name="Picture 2" descr="Image result for DNA to genes">
            <a:hlinkClick r:id="rId2"/>
            <a:extLst>
              <a:ext uri="{FF2B5EF4-FFF2-40B4-BE49-F238E27FC236}">
                <a16:creationId xmlns:a16="http://schemas.microsoft.com/office/drawing/2014/main" id="{B3A3E3CE-0DC7-7F44-ABF6-956C499D6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05" y="482600"/>
            <a:ext cx="6921500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22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gene of interest: GAPDH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Glyceraldehyde-3-phosphate dehydrogenase</a:t>
            </a:r>
          </a:p>
          <a:p>
            <a:r>
              <a:rPr lang="en-US" dirty="0"/>
              <a:t>A housekeeping gene—a gene that is </a:t>
            </a:r>
            <a:r>
              <a:rPr lang="en-US" b="1" dirty="0"/>
              <a:t>constitutively</a:t>
            </a:r>
            <a:r>
              <a:rPr lang="en-US" dirty="0"/>
              <a:t> expressed and necessary for all cells to survive</a:t>
            </a:r>
          </a:p>
          <a:p>
            <a:r>
              <a:rPr lang="en-US" dirty="0">
                <a:solidFill>
                  <a:srgbClr val="FF0000"/>
                </a:solidFill>
                <a:latin typeface="Bradley Hand" pitchFamily="2" charset="77"/>
              </a:rPr>
              <a:t>Why is this important?</a:t>
            </a:r>
          </a:p>
          <a:p>
            <a:r>
              <a:rPr lang="en-US" dirty="0"/>
              <a:t>Catalyzes the 6</a:t>
            </a:r>
            <a:r>
              <a:rPr lang="en-US" baseline="30000" dirty="0"/>
              <a:t>th</a:t>
            </a:r>
            <a:r>
              <a:rPr lang="en-US" dirty="0"/>
              <a:t> step of glycolysis (</a:t>
            </a:r>
            <a:r>
              <a:rPr lang="en-US" b="1" dirty="0"/>
              <a:t>lab manual)</a:t>
            </a:r>
          </a:p>
          <a:p>
            <a:r>
              <a:rPr lang="en-US" dirty="0"/>
              <a:t>Also involved in membrane fusion, endocytosis, microtubule bundling and DNA repair among other functions. </a:t>
            </a:r>
          </a:p>
          <a:p>
            <a:r>
              <a:rPr lang="en-US" dirty="0"/>
              <a:t>Consists for 4 subunits—a tetramer, held together by noncovalent bonds  </a:t>
            </a:r>
          </a:p>
          <a:p>
            <a:pPr lvl="1"/>
            <a:r>
              <a:rPr lang="en-US" dirty="0"/>
              <a:t>Can be a </a:t>
            </a:r>
            <a:r>
              <a:rPr lang="en-US" dirty="0">
                <a:solidFill>
                  <a:srgbClr val="FF0000"/>
                </a:solidFill>
              </a:rPr>
              <a:t>homo</a:t>
            </a:r>
            <a:r>
              <a:rPr lang="en-US" dirty="0"/>
              <a:t>dimer or </a:t>
            </a:r>
            <a:r>
              <a:rPr lang="en-US" dirty="0">
                <a:solidFill>
                  <a:srgbClr val="FF0000"/>
                </a:solidFill>
              </a:rPr>
              <a:t>hetero</a:t>
            </a:r>
            <a:r>
              <a:rPr lang="en-US" dirty="0"/>
              <a:t>dimer</a:t>
            </a:r>
          </a:p>
        </p:txBody>
      </p:sp>
    </p:spTree>
    <p:extLst>
      <p:ext uri="{BB962C8B-B14F-4D97-AF65-F5344CB8AC3E}">
        <p14:creationId xmlns:p14="http://schemas.microsoft.com/office/powerpoint/2010/main" val="146535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GAPDH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749" y="1454585"/>
            <a:ext cx="10515600" cy="4917064"/>
          </a:xfrm>
        </p:spPr>
        <p:txBody>
          <a:bodyPr/>
          <a:lstStyle/>
          <a:p>
            <a:r>
              <a:rPr lang="en-US" dirty="0"/>
              <a:t>8 </a:t>
            </a:r>
            <a:r>
              <a:rPr lang="en-US" i="1" dirty="0"/>
              <a:t>Arabidopsis (</a:t>
            </a:r>
            <a:r>
              <a:rPr lang="en-US" b="1" i="1" dirty="0"/>
              <a:t>pg. 5</a:t>
            </a:r>
            <a:r>
              <a:rPr lang="en-US" i="1" dirty="0"/>
              <a:t>) </a:t>
            </a:r>
            <a:r>
              <a:rPr lang="en-US" dirty="0"/>
              <a:t>GAPDH genes</a:t>
            </a:r>
          </a:p>
          <a:p>
            <a:pPr lvl="1"/>
            <a:r>
              <a:rPr lang="en-US" dirty="0"/>
              <a:t>GAPC—NAD+ dependent cytosolic form of GAPDH</a:t>
            </a:r>
          </a:p>
          <a:p>
            <a:r>
              <a:rPr lang="en-US" dirty="0"/>
              <a:t>All GAPDH </a:t>
            </a:r>
            <a:r>
              <a:rPr lang="en-US" b="1" dirty="0"/>
              <a:t>isozymes</a:t>
            </a:r>
            <a:r>
              <a:rPr lang="en-US" dirty="0"/>
              <a:t> found in eukaryotes are nuclear encoded and are believed to have originated in cyanobacteria (Martin el al., 2002). </a:t>
            </a:r>
          </a:p>
          <a:p>
            <a:pPr lvl="1"/>
            <a:r>
              <a:rPr lang="en-US" dirty="0"/>
              <a:t>These are bacteria capable of running photosynthetic metabolic rxns</a:t>
            </a:r>
          </a:p>
          <a:p>
            <a:r>
              <a:rPr lang="en-US" dirty="0"/>
              <a:t>We will amplify and sequence this gene from jacaranda leaves</a:t>
            </a:r>
          </a:p>
          <a:p>
            <a:r>
              <a:rPr lang="en-US" dirty="0"/>
              <a:t>The section of the gene to be amplified encodes around 2/3 of the protein, including the </a:t>
            </a:r>
            <a:r>
              <a:rPr lang="en-US" b="1" dirty="0">
                <a:solidFill>
                  <a:srgbClr val="FF0000"/>
                </a:solidFill>
              </a:rPr>
              <a:t>active site </a:t>
            </a:r>
            <a:r>
              <a:rPr lang="en-US" dirty="0"/>
              <a:t>of the enzyme—Nested PCR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749" y="4951770"/>
            <a:ext cx="332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arker Felt Thin" charset="0"/>
                <a:ea typeface="Marker Felt Thin" charset="0"/>
                <a:cs typeface="Marker Felt Thin" charset="0"/>
              </a:rPr>
              <a:t>What is an isozyme?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749" y="5388570"/>
            <a:ext cx="3325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arker Felt Thin" charset="0"/>
                <a:ea typeface="Marker Felt Thin" charset="0"/>
                <a:cs typeface="Marker Felt Thin" charset="0"/>
              </a:rPr>
              <a:t>Answer: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arker Felt Thin" charset="0"/>
                <a:ea typeface="Marker Felt Thin" charset="0"/>
                <a:cs typeface="Marker Felt Thin" charset="0"/>
                <a:hlinkClick r:id="rId2" tooltip="Enzyme"/>
              </a:rPr>
              <a:t>enzymes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arker Felt Thin" charset="0"/>
                <a:ea typeface="Marker Felt Thin" charset="0"/>
                <a:cs typeface="Marker Felt Thin" charset="0"/>
              </a:rPr>
              <a:t> that differ in amino acid sequence but catalyze the same chemical reaction</a:t>
            </a:r>
          </a:p>
        </p:txBody>
      </p:sp>
      <p:pic>
        <p:nvPicPr>
          <p:cNvPr id="2050" name="Picture 2" descr="Related image">
            <a:hlinkClick r:id="rId3"/>
            <a:extLst>
              <a:ext uri="{FF2B5EF4-FFF2-40B4-BE49-F238E27FC236}">
                <a16:creationId xmlns:a16="http://schemas.microsoft.com/office/drawing/2014/main" id="{0DD81925-E5CB-3048-BD9B-89F030A0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56161"/>
            <a:ext cx="5715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2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A6E-77D2-5844-8986-CA3ED903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1"/>
            <a:ext cx="10515600" cy="1325563"/>
          </a:xfrm>
        </p:spPr>
        <p:txBody>
          <a:bodyPr/>
          <a:lstStyle/>
          <a:p>
            <a:r>
              <a:rPr lang="en-US" dirty="0"/>
              <a:t>Evolution doesn’t change things that work!</a:t>
            </a:r>
          </a:p>
        </p:txBody>
      </p:sp>
      <p:pic>
        <p:nvPicPr>
          <p:cNvPr id="3073" name="Picture 1" descr="page26image563854848">
            <a:extLst>
              <a:ext uri="{FF2B5EF4-FFF2-40B4-BE49-F238E27FC236}">
                <a16:creationId xmlns:a16="http://schemas.microsoft.com/office/drawing/2014/main" id="{4DA9ABEC-A018-6449-B0BB-B1FD432B4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0324"/>
            <a:ext cx="9067800" cy="386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759CC-4332-AB48-BF06-27F0D71DB10C}"/>
              </a:ext>
            </a:extLst>
          </p:cNvPr>
          <p:cNvSpPr txBox="1"/>
          <p:nvPr/>
        </p:nvSpPr>
        <p:spPr>
          <a:xfrm>
            <a:off x="6580909" y="4951770"/>
            <a:ext cx="477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arker Felt Thin" charset="0"/>
                <a:ea typeface="Marker Felt Thin" charset="0"/>
                <a:cs typeface="Marker Felt Thin" charset="0"/>
              </a:rPr>
              <a:t>Why did we choose to amplify the part of the genes that includes the active site?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62C25-5D28-6241-BA0D-C70B9C634D61}"/>
              </a:ext>
            </a:extLst>
          </p:cNvPr>
          <p:cNvSpPr txBox="1"/>
          <p:nvPr/>
        </p:nvSpPr>
        <p:spPr>
          <a:xfrm>
            <a:off x="6580909" y="5611107"/>
            <a:ext cx="4364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arker Felt Thin" charset="0"/>
                <a:ea typeface="Marker Felt Thin" charset="0"/>
                <a:cs typeface="Marker Felt Thin" charset="0"/>
              </a:rPr>
              <a:t>Answer: it is a region of the gene where there is highest expected sequence homology to related genes.  This is specially important for PCR. </a:t>
            </a:r>
          </a:p>
        </p:txBody>
      </p:sp>
    </p:spTree>
    <p:extLst>
      <p:ext uri="{BB962C8B-B14F-4D97-AF65-F5344CB8AC3E}">
        <p14:creationId xmlns:p14="http://schemas.microsoft.com/office/powerpoint/2010/main" val="399095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2779823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Overview of cloning the GAPC gene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429A31-D929-46A7-A003-8202C219B6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448671"/>
              </p:ext>
            </p:extLst>
          </p:nvPr>
        </p:nvGraphicFramePr>
        <p:xfrm>
          <a:off x="4454013" y="470924"/>
          <a:ext cx="7253891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081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DNA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40BC769-923C-2340-8319-E4B50F797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65685"/>
            <a:ext cx="10310446" cy="34671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4271"/>
            <a:ext cx="10515600" cy="4351338"/>
          </a:xfrm>
        </p:spPr>
        <p:txBody>
          <a:bodyPr/>
          <a:lstStyle/>
          <a:p>
            <a:r>
              <a:rPr lang="en-US" dirty="0"/>
              <a:t>DNA is only </a:t>
            </a:r>
            <a:r>
              <a:rPr lang="en-US" b="1" dirty="0"/>
              <a:t>one</a:t>
            </a:r>
            <a:r>
              <a:rPr lang="en-US" dirty="0"/>
              <a:t> component that makes up cells</a:t>
            </a:r>
          </a:p>
          <a:p>
            <a:pPr lvl="1"/>
            <a:r>
              <a:rPr lang="en-US" dirty="0"/>
              <a:t>Membranes, organelles, nucleic acids, proteins &amp; other chemical compounds. </a:t>
            </a:r>
          </a:p>
          <a:p>
            <a:r>
              <a:rPr lang="en-US" b="1" dirty="0"/>
              <a:t>DNA extraction </a:t>
            </a:r>
            <a:r>
              <a:rPr lang="en-US" dirty="0"/>
              <a:t>is used to separate DNA from other cellular components</a:t>
            </a:r>
          </a:p>
          <a:p>
            <a:pPr lvl="1"/>
            <a:r>
              <a:rPr lang="en-US" dirty="0"/>
              <a:t>DNA must be both </a:t>
            </a:r>
            <a:r>
              <a:rPr lang="en-US" dirty="0">
                <a:solidFill>
                  <a:srgbClr val="FF0000"/>
                </a:solidFill>
              </a:rPr>
              <a:t>intact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r>
              <a:rPr lang="en-US" dirty="0"/>
              <a:t> of contaminants after extraction</a:t>
            </a:r>
          </a:p>
          <a:p>
            <a:r>
              <a:rPr lang="en-US" dirty="0"/>
              <a:t>Most DNA is found is genomic DNA (gDNA) located in the nucleus</a:t>
            </a:r>
          </a:p>
          <a:p>
            <a:pPr lvl="1"/>
            <a:r>
              <a:rPr lang="en-US" dirty="0"/>
              <a:t>Today we will extract genomic DNA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10916</TotalTime>
  <Words>1320</Words>
  <Application>Microsoft Macintosh PowerPoint</Application>
  <PresentationFormat>Widescreen</PresentationFormat>
  <Paragraphs>123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Bradley Hand</vt:lpstr>
      <vt:lpstr>Calibri</vt:lpstr>
      <vt:lpstr>Calibri Light</vt:lpstr>
      <vt:lpstr>Marker Felt Thin</vt:lpstr>
      <vt:lpstr>Office Theme</vt:lpstr>
      <vt:lpstr>Nucleic Acid Extraction </vt:lpstr>
      <vt:lpstr>DNA </vt:lpstr>
      <vt:lpstr>DNA </vt:lpstr>
      <vt:lpstr>DNA to  Genes</vt:lpstr>
      <vt:lpstr>Our gene of interest: GAPDH</vt:lpstr>
      <vt:lpstr>GAPDH cont.</vt:lpstr>
      <vt:lpstr>Evolution doesn’t change things that work!</vt:lpstr>
      <vt:lpstr>Overview of cloning the GAPC gene</vt:lpstr>
      <vt:lpstr>Extracting DNA</vt:lpstr>
      <vt:lpstr>Purifying DNA from plants</vt:lpstr>
      <vt:lpstr>Grinding and Lysing Plant Tissue</vt:lpstr>
      <vt:lpstr>Purifying DNA</vt:lpstr>
      <vt:lpstr>PowerPoint Presentation</vt:lpstr>
      <vt:lpstr>Protocol</vt:lpstr>
      <vt:lpstr>Considerations &amp; common mistakes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Nucleic Acid Extraction </dc:title>
  <dc:creator>Selene  Bobadilla</dc:creator>
  <cp:lastModifiedBy>Bobadilla, Selene</cp:lastModifiedBy>
  <cp:revision>60</cp:revision>
  <dcterms:created xsi:type="dcterms:W3CDTF">2018-02-06T17:18:01Z</dcterms:created>
  <dcterms:modified xsi:type="dcterms:W3CDTF">2020-02-10T20:16:30Z</dcterms:modified>
</cp:coreProperties>
</file>